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7"/>
  </p:notesMasterIdLst>
  <p:handoutMasterIdLst>
    <p:handoutMasterId r:id="rId28"/>
  </p:handoutMasterIdLst>
  <p:sldIdLst>
    <p:sldId id="334" r:id="rId2"/>
    <p:sldId id="257" r:id="rId3"/>
    <p:sldId id="335" r:id="rId4"/>
    <p:sldId id="295" r:id="rId5"/>
    <p:sldId id="354" r:id="rId6"/>
    <p:sldId id="355" r:id="rId7"/>
    <p:sldId id="356" r:id="rId8"/>
    <p:sldId id="357" r:id="rId9"/>
    <p:sldId id="358" r:id="rId10"/>
    <p:sldId id="359" r:id="rId11"/>
    <p:sldId id="360" r:id="rId12"/>
    <p:sldId id="361" r:id="rId13"/>
    <p:sldId id="362" r:id="rId14"/>
    <p:sldId id="363" r:id="rId15"/>
    <p:sldId id="364" r:id="rId16"/>
    <p:sldId id="366" r:id="rId17"/>
    <p:sldId id="370" r:id="rId18"/>
    <p:sldId id="368" r:id="rId19"/>
    <p:sldId id="374" r:id="rId20"/>
    <p:sldId id="371" r:id="rId21"/>
    <p:sldId id="365" r:id="rId22"/>
    <p:sldId id="377" r:id="rId23"/>
    <p:sldId id="378" r:id="rId24"/>
    <p:sldId id="376" r:id="rId25"/>
    <p:sldId id="289" r:id="rId26"/>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Franklin Gothic Medium" panose="020B0603020102020204" pitchFamily="34" charset="0"/>
      <p:regular r:id="rId33"/>
      <p:italic r:id="rId34"/>
    </p:embeddedFont>
    <p:embeddedFont>
      <p:font typeface="华文楷体" panose="02010600040101010101" pitchFamily="2" charset="-122"/>
      <p:regular r:id="rId35"/>
    </p:embeddedFont>
  </p:embeddedFontLst>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95"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伟博" initials="伟博" lastIdx="5"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87D6"/>
    <a:srgbClr val="F8F8F8"/>
    <a:srgbClr val="F9F9F9"/>
    <a:srgbClr val="F5F5F5"/>
    <a:srgbClr val="F2F2F2"/>
    <a:srgbClr val="7BAA3C"/>
    <a:srgbClr val="64A640"/>
    <a:srgbClr val="1A3F6C"/>
    <a:srgbClr val="0E22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821" autoAdjust="0"/>
    <p:restoredTop sz="94660"/>
  </p:normalViewPr>
  <p:slideViewPr>
    <p:cSldViewPr snapToGrid="0" showGuides="1">
      <p:cViewPr varScale="1">
        <p:scale>
          <a:sx n="72" d="100"/>
          <a:sy n="72" d="100"/>
        </p:scale>
        <p:origin x="135" y="36"/>
      </p:cViewPr>
      <p:guideLst>
        <p:guide orient="horz" pos="1595"/>
        <p:guide pos="288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a:t>用时</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Sheet1!$B$1</c:f>
              <c:strCache>
                <c:ptCount val="1"/>
                <c:pt idx="0">
                  <c:v>P4</c:v>
                </c:pt>
              </c:strCache>
            </c:strRef>
          </c:tx>
          <c:spPr>
            <a:solidFill>
              <a:schemeClr val="accent1"/>
            </a:solidFill>
            <a:ln>
              <a:noFill/>
            </a:ln>
            <a:effectLst/>
            <a:sp3d/>
          </c:spPr>
          <c:invertIfNegative val="0"/>
          <c:cat>
            <c:strRef>
              <c:f>Sheet1!$A$2:$A$7</c:f>
              <c:strCache>
                <c:ptCount val="6"/>
                <c:pt idx="0">
                  <c:v>gate_5000_5000_100</c:v>
                </c:pt>
                <c:pt idx="1">
                  <c:v>gate_5000_5000_1000</c:v>
                </c:pt>
                <c:pt idx="2">
                  <c:v>gate_5000_5000_3000</c:v>
                </c:pt>
                <c:pt idx="3">
                  <c:v>gate_10000_10000_200</c:v>
                </c:pt>
                <c:pt idx="4">
                  <c:v>gate_10000_10000_2000</c:v>
                </c:pt>
                <c:pt idx="5">
                  <c:v>gate_10000_10000_7000</c:v>
                </c:pt>
              </c:strCache>
            </c:strRef>
          </c:cat>
          <c:val>
            <c:numRef>
              <c:f>Sheet1!$B$2:$B$7</c:f>
              <c:numCache>
                <c:formatCode>General</c:formatCode>
                <c:ptCount val="6"/>
                <c:pt idx="0">
                  <c:v>2.5950000000000001E-3</c:v>
                </c:pt>
                <c:pt idx="1">
                  <c:v>6.2480000000000001E-3</c:v>
                </c:pt>
                <c:pt idx="2">
                  <c:v>1.7486000000000002E-2</c:v>
                </c:pt>
                <c:pt idx="3">
                  <c:v>4.1710000000000002E-3</c:v>
                </c:pt>
                <c:pt idx="4">
                  <c:v>1.3804E-2</c:v>
                </c:pt>
                <c:pt idx="5">
                  <c:v>4.0960000000000003E-2</c:v>
                </c:pt>
              </c:numCache>
            </c:numRef>
          </c:val>
          <c:extLst>
            <c:ext xmlns:c16="http://schemas.microsoft.com/office/drawing/2014/chart" uri="{C3380CC4-5D6E-409C-BE32-E72D297353CC}">
              <c16:uniqueId val="{00000000-3E28-4B79-B35A-54F31B1FD5B5}"/>
            </c:ext>
          </c:extLst>
        </c:ser>
        <c:ser>
          <c:idx val="1"/>
          <c:order val="1"/>
          <c:tx>
            <c:strRef>
              <c:f>Sheet1!$C$1</c:f>
              <c:strCache>
                <c:ptCount val="1"/>
                <c:pt idx="0">
                  <c:v>P2&amp;P3</c:v>
                </c:pt>
              </c:strCache>
            </c:strRef>
          </c:tx>
          <c:spPr>
            <a:solidFill>
              <a:schemeClr val="accent2"/>
            </a:solidFill>
            <a:ln>
              <a:noFill/>
            </a:ln>
            <a:effectLst/>
            <a:sp3d/>
          </c:spPr>
          <c:invertIfNegative val="0"/>
          <c:cat>
            <c:strRef>
              <c:f>Sheet1!$A$2:$A$7</c:f>
              <c:strCache>
                <c:ptCount val="6"/>
                <c:pt idx="0">
                  <c:v>gate_5000_5000_100</c:v>
                </c:pt>
                <c:pt idx="1">
                  <c:v>gate_5000_5000_1000</c:v>
                </c:pt>
                <c:pt idx="2">
                  <c:v>gate_5000_5000_3000</c:v>
                </c:pt>
                <c:pt idx="3">
                  <c:v>gate_10000_10000_200</c:v>
                </c:pt>
                <c:pt idx="4">
                  <c:v>gate_10000_10000_2000</c:v>
                </c:pt>
                <c:pt idx="5">
                  <c:v>gate_10000_10000_7000</c:v>
                </c:pt>
              </c:strCache>
            </c:strRef>
          </c:cat>
          <c:val>
            <c:numRef>
              <c:f>Sheet1!$C$2:$C$7</c:f>
              <c:numCache>
                <c:formatCode>General</c:formatCode>
                <c:ptCount val="6"/>
                <c:pt idx="0">
                  <c:v>2.2151000000000001E-2</c:v>
                </c:pt>
                <c:pt idx="1">
                  <c:v>5.0953999999999999E-2</c:v>
                </c:pt>
                <c:pt idx="2">
                  <c:v>0.12504699999999999</c:v>
                </c:pt>
                <c:pt idx="3">
                  <c:v>4.4674999999999999E-2</c:v>
                </c:pt>
                <c:pt idx="4">
                  <c:v>0.108955</c:v>
                </c:pt>
                <c:pt idx="5">
                  <c:v>0.28733500000000001</c:v>
                </c:pt>
              </c:numCache>
            </c:numRef>
          </c:val>
          <c:extLst>
            <c:ext xmlns:c16="http://schemas.microsoft.com/office/drawing/2014/chart" uri="{C3380CC4-5D6E-409C-BE32-E72D297353CC}">
              <c16:uniqueId val="{00000001-3E28-4B79-B35A-54F31B1FD5B5}"/>
            </c:ext>
          </c:extLst>
        </c:ser>
        <c:ser>
          <c:idx val="2"/>
          <c:order val="2"/>
          <c:tx>
            <c:strRef>
              <c:f>Sheet1!$D$1</c:f>
              <c:strCache>
                <c:ptCount val="1"/>
                <c:pt idx="0">
                  <c:v>P1</c:v>
                </c:pt>
              </c:strCache>
            </c:strRef>
          </c:tx>
          <c:spPr>
            <a:solidFill>
              <a:schemeClr val="accent3"/>
            </a:solidFill>
            <a:ln>
              <a:noFill/>
            </a:ln>
            <a:effectLst/>
            <a:sp3d/>
          </c:spPr>
          <c:invertIfNegative val="0"/>
          <c:cat>
            <c:strRef>
              <c:f>Sheet1!$A$2:$A$7</c:f>
              <c:strCache>
                <c:ptCount val="6"/>
                <c:pt idx="0">
                  <c:v>gate_5000_5000_100</c:v>
                </c:pt>
                <c:pt idx="1">
                  <c:v>gate_5000_5000_1000</c:v>
                </c:pt>
                <c:pt idx="2">
                  <c:v>gate_5000_5000_3000</c:v>
                </c:pt>
                <c:pt idx="3">
                  <c:v>gate_10000_10000_200</c:v>
                </c:pt>
                <c:pt idx="4">
                  <c:v>gate_10000_10000_2000</c:v>
                </c:pt>
                <c:pt idx="5">
                  <c:v>gate_10000_10000_7000</c:v>
                </c:pt>
              </c:strCache>
            </c:strRef>
          </c:cat>
          <c:val>
            <c:numRef>
              <c:f>Sheet1!$D$2:$D$7</c:f>
              <c:numCache>
                <c:formatCode>General</c:formatCode>
                <c:ptCount val="6"/>
                <c:pt idx="0">
                  <c:v>2.4016500000000001</c:v>
                </c:pt>
                <c:pt idx="1">
                  <c:v>2.9477099999999998</c:v>
                </c:pt>
                <c:pt idx="2">
                  <c:v>3.8809300000000002</c:v>
                </c:pt>
                <c:pt idx="3">
                  <c:v>6.03376</c:v>
                </c:pt>
                <c:pt idx="4">
                  <c:v>7.6404300000000003</c:v>
                </c:pt>
                <c:pt idx="5">
                  <c:v>11.2263</c:v>
                </c:pt>
              </c:numCache>
            </c:numRef>
          </c:val>
          <c:extLst>
            <c:ext xmlns:c16="http://schemas.microsoft.com/office/drawing/2014/chart" uri="{C3380CC4-5D6E-409C-BE32-E72D297353CC}">
              <c16:uniqueId val="{00000004-3E28-4B79-B35A-54F31B1FD5B5}"/>
            </c:ext>
          </c:extLst>
        </c:ser>
        <c:dLbls>
          <c:showLegendKey val="0"/>
          <c:showVal val="0"/>
          <c:showCatName val="0"/>
          <c:showSerName val="0"/>
          <c:showPercent val="0"/>
          <c:showBubbleSize val="0"/>
        </c:dLbls>
        <c:gapWidth val="150"/>
        <c:shape val="box"/>
        <c:axId val="1026943936"/>
        <c:axId val="1026942272"/>
        <c:axId val="693997392"/>
      </c:bar3DChart>
      <c:catAx>
        <c:axId val="102694393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26942272"/>
        <c:crosses val="autoZero"/>
        <c:auto val="1"/>
        <c:lblAlgn val="ctr"/>
        <c:lblOffset val="100"/>
        <c:noMultiLvlLbl val="0"/>
      </c:catAx>
      <c:valAx>
        <c:axId val="10269422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26943936"/>
        <c:crosses val="autoZero"/>
        <c:crossBetween val="between"/>
      </c:valAx>
      <c:serAx>
        <c:axId val="693997392"/>
        <c:scaling>
          <c:orientation val="minMax"/>
        </c:scaling>
        <c:delete val="0"/>
        <c:axPos val="b"/>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26942272"/>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a:t>赛题一用时分析</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Sheet1!$B$1</c:f>
              <c:strCache>
                <c:ptCount val="1"/>
                <c:pt idx="0">
                  <c:v>reading</c:v>
                </c:pt>
              </c:strCache>
            </c:strRef>
          </c:tx>
          <c:spPr>
            <a:solidFill>
              <a:schemeClr val="accent1"/>
            </a:solidFill>
            <a:ln>
              <a:noFill/>
            </a:ln>
            <a:effectLst/>
            <a:sp3d/>
          </c:spPr>
          <c:invertIfNegative val="0"/>
          <c:cat>
            <c:strRef>
              <c:f>Sheet1!$A$2:$A$7</c:f>
              <c:strCache>
                <c:ptCount val="6"/>
                <c:pt idx="0">
                  <c:v>gate_5000_5000_100</c:v>
                </c:pt>
                <c:pt idx="1">
                  <c:v>gate_5000_5000_1000</c:v>
                </c:pt>
                <c:pt idx="2">
                  <c:v>gate_5000_5000_3000</c:v>
                </c:pt>
                <c:pt idx="3">
                  <c:v>gate_10000_10000_200</c:v>
                </c:pt>
                <c:pt idx="4">
                  <c:v>gate_10000_10000_2000</c:v>
                </c:pt>
                <c:pt idx="5">
                  <c:v>gate_10000_10000_7000</c:v>
                </c:pt>
              </c:strCache>
            </c:strRef>
          </c:cat>
          <c:val>
            <c:numRef>
              <c:f>Sheet1!$B$2:$B$7</c:f>
              <c:numCache>
                <c:formatCode>General</c:formatCode>
                <c:ptCount val="6"/>
                <c:pt idx="0">
                  <c:v>0.99050000000000005</c:v>
                </c:pt>
                <c:pt idx="1">
                  <c:v>1.19536</c:v>
                </c:pt>
                <c:pt idx="2">
                  <c:v>1.6634899999999999</c:v>
                </c:pt>
                <c:pt idx="3">
                  <c:v>2.6828400000000001</c:v>
                </c:pt>
                <c:pt idx="4">
                  <c:v>3.5532499999999998</c:v>
                </c:pt>
                <c:pt idx="5">
                  <c:v>4.9980500000000001</c:v>
                </c:pt>
              </c:numCache>
            </c:numRef>
          </c:val>
          <c:extLst>
            <c:ext xmlns:c16="http://schemas.microsoft.com/office/drawing/2014/chart" uri="{C3380CC4-5D6E-409C-BE32-E72D297353CC}">
              <c16:uniqueId val="{00000000-7543-4D82-95C3-D6E942AA49D4}"/>
            </c:ext>
          </c:extLst>
        </c:ser>
        <c:ser>
          <c:idx val="1"/>
          <c:order val="1"/>
          <c:tx>
            <c:strRef>
              <c:f>Sheet1!$C$1</c:f>
              <c:strCache>
                <c:ptCount val="1"/>
                <c:pt idx="0">
                  <c:v>Tarjan</c:v>
                </c:pt>
              </c:strCache>
            </c:strRef>
          </c:tx>
          <c:spPr>
            <a:solidFill>
              <a:schemeClr val="accent2"/>
            </a:solidFill>
            <a:ln>
              <a:noFill/>
            </a:ln>
            <a:effectLst/>
            <a:sp3d/>
          </c:spPr>
          <c:invertIfNegative val="0"/>
          <c:cat>
            <c:strRef>
              <c:f>Sheet1!$A$2:$A$7</c:f>
              <c:strCache>
                <c:ptCount val="6"/>
                <c:pt idx="0">
                  <c:v>gate_5000_5000_100</c:v>
                </c:pt>
                <c:pt idx="1">
                  <c:v>gate_5000_5000_1000</c:v>
                </c:pt>
                <c:pt idx="2">
                  <c:v>gate_5000_5000_3000</c:v>
                </c:pt>
                <c:pt idx="3">
                  <c:v>gate_10000_10000_200</c:v>
                </c:pt>
                <c:pt idx="4">
                  <c:v>gate_10000_10000_2000</c:v>
                </c:pt>
                <c:pt idx="5">
                  <c:v>gate_10000_10000_7000</c:v>
                </c:pt>
              </c:strCache>
            </c:strRef>
          </c:cat>
          <c:val>
            <c:numRef>
              <c:f>Sheet1!$C$2:$C$7</c:f>
              <c:numCache>
                <c:formatCode>General</c:formatCode>
                <c:ptCount val="6"/>
                <c:pt idx="0">
                  <c:v>1.4047099999999999</c:v>
                </c:pt>
                <c:pt idx="1">
                  <c:v>1.64045</c:v>
                </c:pt>
                <c:pt idx="2">
                  <c:v>2.2178</c:v>
                </c:pt>
                <c:pt idx="3">
                  <c:v>3.4167100000000001</c:v>
                </c:pt>
                <c:pt idx="4">
                  <c:v>4.53972</c:v>
                </c:pt>
                <c:pt idx="5">
                  <c:v>6.3790100000000001</c:v>
                </c:pt>
              </c:numCache>
            </c:numRef>
          </c:val>
          <c:extLst>
            <c:ext xmlns:c16="http://schemas.microsoft.com/office/drawing/2014/chart" uri="{C3380CC4-5D6E-409C-BE32-E72D297353CC}">
              <c16:uniqueId val="{00000001-7543-4D82-95C3-D6E942AA49D4}"/>
            </c:ext>
          </c:extLst>
        </c:ser>
        <c:dLbls>
          <c:showLegendKey val="0"/>
          <c:showVal val="0"/>
          <c:showCatName val="0"/>
          <c:showSerName val="0"/>
          <c:showPercent val="0"/>
          <c:showBubbleSize val="0"/>
        </c:dLbls>
        <c:gapWidth val="150"/>
        <c:shape val="box"/>
        <c:axId val="1239057584"/>
        <c:axId val="1239058000"/>
        <c:axId val="928720032"/>
      </c:bar3DChart>
      <c:catAx>
        <c:axId val="123905758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239058000"/>
        <c:crosses val="autoZero"/>
        <c:auto val="1"/>
        <c:lblAlgn val="ctr"/>
        <c:lblOffset val="100"/>
        <c:noMultiLvlLbl val="0"/>
      </c:catAx>
      <c:valAx>
        <c:axId val="12390580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239057584"/>
        <c:crosses val="autoZero"/>
        <c:crossBetween val="between"/>
      </c:valAx>
      <c:serAx>
        <c:axId val="928720032"/>
        <c:scaling>
          <c:orientation val="minMax"/>
        </c:scaling>
        <c:delete val="0"/>
        <c:axPos val="b"/>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239058000"/>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2025/1/11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37FD7A-F41B-4FED-8E35-F78DB9F4D037}" type="datetimeFigureOut">
              <a:rPr lang="zh-CN" altLang="en-US" smtClean="0"/>
              <a:t>2025/1/11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537CBA-0E44-4282-A4F0-C3BCC1A4C2D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t>2</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11</a:t>
            </a:fld>
            <a:endParaRPr lang="zh-CN"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12</a:t>
            </a:fld>
            <a:endParaRPr lang="zh-CN"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13</a:t>
            </a:fld>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14</a:t>
            </a:fld>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15</a:t>
            </a:fld>
            <a:endParaRPr lang="zh-CN"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16</a:t>
            </a:fld>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17</a:t>
            </a:fld>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18</a:t>
            </a:fld>
            <a:endParaRPr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19</a:t>
            </a:fld>
            <a:endParaRPr lang="zh-CN"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20</a:t>
            </a:fld>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3</a:t>
            </a:fld>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21</a:t>
            </a:fld>
            <a:endParaRPr lang="zh-CN"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24</a:t>
            </a:fld>
            <a:endParaRPr lang="zh-CN" altLang="en-US" dirty="0"/>
          </a:p>
        </p:txBody>
      </p:sp>
    </p:spTree>
    <p:extLst>
      <p:ext uri="{BB962C8B-B14F-4D97-AF65-F5344CB8AC3E}">
        <p14:creationId xmlns:p14="http://schemas.microsoft.com/office/powerpoint/2010/main" val="31053201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t>25</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4</a:t>
            </a:fld>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5</a:t>
            </a:fld>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6</a:t>
            </a:fld>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7</a:t>
            </a:fld>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8</a:t>
            </a:fld>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9</a:t>
            </a:fld>
            <a:endParaRPr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t>10</a:t>
            </a:fld>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421E9E4D-0BE1-4AAA-A57B-DA425863F4AF}" type="datetimeFigureOut">
              <a:rPr lang="zh-CN" altLang="en-US" smtClean="0"/>
              <a:t>2025/1/11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t>2025/1/11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t>2025/1/11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cxnSp>
        <p:nvCxnSpPr>
          <p:cNvPr id="3" name="直接连接符 2"/>
          <p:cNvCxnSpPr/>
          <p:nvPr userDrawn="1"/>
        </p:nvCxnSpPr>
        <p:spPr>
          <a:xfrm>
            <a:off x="515257" y="624114"/>
            <a:ext cx="3192647" cy="523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userDrawn="1"/>
        </p:nvCxnSpPr>
        <p:spPr>
          <a:xfrm>
            <a:off x="5436096" y="629351"/>
            <a:ext cx="3264655"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7" name="矩形 6"/>
          <p:cNvSpPr/>
          <p:nvPr userDrawn="1"/>
        </p:nvSpPr>
        <p:spPr>
          <a:xfrm>
            <a:off x="0" y="1"/>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3" y="-20538"/>
            <a:ext cx="1704311" cy="72008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740"/>
            <a:ext cx="8229600" cy="857250"/>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t>2025/1/11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421E9E4D-0BE1-4AAA-A57B-DA425863F4AF}" type="datetimeFigureOut">
              <a:rPr lang="zh-CN" altLang="en-US" smtClean="0"/>
              <a:t>2025/1/11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21E9E4D-0BE1-4AAA-A57B-DA425863F4AF}" type="datetimeFigureOut">
              <a:rPr lang="zh-CN" altLang="en-US" smtClean="0"/>
              <a:t>2025/1/11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21E9E4D-0BE1-4AAA-A57B-DA425863F4AF}" type="datetimeFigureOut">
              <a:rPr lang="zh-CN" altLang="en-US" smtClean="0"/>
              <a:t>2025/1/11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1BEBC7A-FD02-486B-81B5-A845787C689C}"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21E9E4D-0BE1-4AAA-A57B-DA425863F4AF}" type="datetimeFigureOut">
              <a:rPr lang="zh-CN" altLang="en-US" smtClean="0"/>
              <a:t>2025/1/11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1BEBC7A-FD02-486B-81B5-A845787C689C}"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21E9E4D-0BE1-4AAA-A57B-DA425863F4AF}" type="datetimeFigureOut">
              <a:rPr lang="zh-CN" altLang="en-US" smtClean="0"/>
              <a:t>2025/1/11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1BEBC7A-FD02-486B-81B5-A845787C689C}" type="slidenum">
              <a:rPr lang="zh-CN" altLang="en-US" smtClean="0"/>
              <a:t>‹#›</a:t>
            </a:fld>
            <a:endParaRPr lang="zh-CN" altLang="en-US"/>
          </a:p>
        </p:txBody>
      </p:sp>
      <p:cxnSp>
        <p:nvCxnSpPr>
          <p:cNvPr id="5" name="直接连接符 4"/>
          <p:cNvCxnSpPr/>
          <p:nvPr userDrawn="1"/>
        </p:nvCxnSpPr>
        <p:spPr>
          <a:xfrm>
            <a:off x="455229" y="600054"/>
            <a:ext cx="8221227" cy="0"/>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0" name="Picture 3"/>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a:stretch>
            <a:fillRect/>
          </a:stretch>
        </p:blipFill>
        <p:spPr bwMode="auto">
          <a:xfrm rot="10800000">
            <a:off x="8369582" y="4196470"/>
            <a:ext cx="774418" cy="947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图片 5" descr="11"/>
          <p:cNvPicPr>
            <a:picLocks noChangeAspect="1"/>
          </p:cNvPicPr>
          <p:nvPr userDrawn="1"/>
        </p:nvPicPr>
        <p:blipFill>
          <a:blip r:embed="rId3"/>
          <a:srcRect r="59298"/>
          <a:stretch>
            <a:fillRect/>
          </a:stretch>
        </p:blipFill>
        <p:spPr>
          <a:xfrm>
            <a:off x="-53340" y="-20320"/>
            <a:ext cx="1024255" cy="78676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21E9E4D-0BE1-4AAA-A57B-DA425863F4AF}" type="datetimeFigureOut">
              <a:rPr lang="zh-CN" altLang="en-US" smtClean="0"/>
              <a:t>2025/1/11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21E9E4D-0BE1-4AAA-A57B-DA425863F4AF}" type="datetimeFigureOut">
              <a:rPr lang="zh-CN" altLang="en-US" smtClean="0"/>
              <a:t>2025/1/11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60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ea typeface="思源黑体 CN Normal" panose="020B0400000000000000" charset="-122"/>
              </a:defRPr>
            </a:lvl1pPr>
          </a:lstStyle>
          <a:p>
            <a:fld id="{421E9E4D-0BE1-4AAA-A57B-DA425863F4AF}" type="datetimeFigureOut">
              <a:rPr lang="zh-CN" altLang="en-US" smtClean="0"/>
              <a:t>2025/1/11</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ea typeface="思源黑体 CN Normal" panose="020B0400000000000000" charset="-122"/>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ea typeface="思源黑体 CN Normal" panose="020B0400000000000000" charset="-122"/>
              </a:defRPr>
            </a:lvl1pPr>
          </a:lstStyle>
          <a:p>
            <a:fld id="{E1BEBC7A-FD02-486B-81B5-A845787C689C}"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ctr" defTabSz="914400" rtl="0" eaLnBrk="1" latinLnBrk="0" hangingPunct="1">
        <a:spcBef>
          <a:spcPct val="0"/>
        </a:spcBef>
        <a:buNone/>
        <a:defRPr sz="4400" kern="1200">
          <a:solidFill>
            <a:schemeClr val="tx1"/>
          </a:solidFill>
          <a:latin typeface="+mj-lt"/>
          <a:ea typeface="思源黑体 CN Normal" panose="020B0400000000000000" charset="-122"/>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思源黑体 CN Normal" panose="020B0400000000000000" charset="-122"/>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思源黑体 CN Normal" panose="020B0400000000000000" charset="-122"/>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思源黑体 CN Normal" panose="020B0400000000000000" charset="-122"/>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6.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6.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6.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5" Type="http://schemas.openxmlformats.org/officeDocument/2006/relationships/image" Target="../media/image7.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image" Target="../media/image11.png"/><Relationship Id="rId5" Type="http://schemas.openxmlformats.org/officeDocument/2006/relationships/image" Target="../media/image10.emf"/><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60000"/>
          </a:schemeClr>
        </a:solidFill>
        <a:effectLst/>
      </p:bgPr>
    </p:bg>
    <p:spTree>
      <p:nvGrpSpPr>
        <p:cNvPr id="1" name=""/>
        <p:cNvGrpSpPr/>
        <p:nvPr/>
      </p:nvGrpSpPr>
      <p:grpSpPr>
        <a:xfrm>
          <a:off x="0" y="0"/>
          <a:ext cx="0" cy="0"/>
          <a:chOff x="0" y="0"/>
          <a:chExt cx="0" cy="0"/>
        </a:xfrm>
      </p:grpSpPr>
      <p:pic>
        <p:nvPicPr>
          <p:cNvPr id="11" name="图片 10" descr="14"/>
          <p:cNvPicPr>
            <a:picLocks noChangeAspect="1"/>
          </p:cNvPicPr>
          <p:nvPr/>
        </p:nvPicPr>
        <p:blipFill>
          <a:blip r:embed="rId2"/>
          <a:stretch>
            <a:fillRect/>
          </a:stretch>
        </p:blipFill>
        <p:spPr>
          <a:xfrm>
            <a:off x="1848485" y="359410"/>
            <a:ext cx="5561330" cy="4542790"/>
          </a:xfrm>
          <a:prstGeom prst="rect">
            <a:avLst/>
          </a:prstGeom>
        </p:spPr>
      </p:pic>
      <p:pic>
        <p:nvPicPr>
          <p:cNvPr id="5" name="图片 4" descr="11"/>
          <p:cNvPicPr>
            <a:picLocks noChangeAspect="1"/>
          </p:cNvPicPr>
          <p:nvPr/>
        </p:nvPicPr>
        <p:blipFill>
          <a:blip r:embed="rId3"/>
          <a:srcRect r="59298"/>
          <a:stretch>
            <a:fillRect/>
          </a:stretch>
        </p:blipFill>
        <p:spPr>
          <a:xfrm>
            <a:off x="4445" y="-20320"/>
            <a:ext cx="5083810" cy="3903345"/>
          </a:xfrm>
          <a:prstGeom prst="rect">
            <a:avLst/>
          </a:prstGeom>
        </p:spPr>
      </p:pic>
      <p:pic>
        <p:nvPicPr>
          <p:cNvPr id="8" name="图片 7" descr="15"/>
          <p:cNvPicPr>
            <a:picLocks noChangeAspect="1"/>
          </p:cNvPicPr>
          <p:nvPr/>
        </p:nvPicPr>
        <p:blipFill>
          <a:blip r:embed="rId4"/>
          <a:stretch>
            <a:fillRect/>
          </a:stretch>
        </p:blipFill>
        <p:spPr>
          <a:xfrm>
            <a:off x="5972810" y="3986530"/>
            <a:ext cx="1736725" cy="1120140"/>
          </a:xfrm>
          <a:prstGeom prst="rect">
            <a:avLst/>
          </a:prstGeom>
        </p:spPr>
      </p:pic>
      <p:sp>
        <p:nvSpPr>
          <p:cNvPr id="9" name="TextBox 1"/>
          <p:cNvSpPr txBox="1"/>
          <p:nvPr/>
        </p:nvSpPr>
        <p:spPr>
          <a:xfrm>
            <a:off x="1150103" y="1797975"/>
            <a:ext cx="6988975" cy="1323411"/>
          </a:xfrm>
          <a:prstGeom prst="rect">
            <a:avLst/>
          </a:prstGeom>
          <a:noFill/>
        </p:spPr>
        <p:txBody>
          <a:bodyPr wrap="square" lIns="91413" tIns="45706" rIns="91413" bIns="45706" rtlCol="0">
            <a:spAutoFit/>
          </a:bodyPr>
          <a:lstStyle/>
          <a:p>
            <a:pPr algn="ctr"/>
            <a:r>
              <a:rPr lang="zh-CN" altLang="en-US" sz="4000" b="1" dirty="0">
                <a:solidFill>
                  <a:schemeClr val="accent2">
                    <a:lumMod val="75000"/>
                  </a:schemeClr>
                </a:solidFill>
                <a:latin typeface="华文楷体" panose="02010600040101010101" pitchFamily="2" charset="-122"/>
                <a:ea typeface="华文楷体" panose="02010600040101010101" pitchFamily="2" charset="-122"/>
              </a:rPr>
              <a:t>数字电路仿真中组合逻辑环路分析</a:t>
            </a:r>
          </a:p>
        </p:txBody>
      </p:sp>
      <p:pic>
        <p:nvPicPr>
          <p:cNvPr id="1034" name="Picture 10" descr="C:\Users\Administrator\Desktop\35y58PICv6x_1024.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270417" y="182818"/>
            <a:ext cx="1538069" cy="438590"/>
          </a:xfrm>
          <a:prstGeom prst="rect">
            <a:avLst/>
          </a:prstGeom>
          <a:noFill/>
          <a:extLst>
            <a:ext uri="{909E8E84-426E-40DD-AFC4-6F175D3DCCD1}">
              <a14:hiddenFill xmlns:a14="http://schemas.microsoft.com/office/drawing/2010/main">
                <a:solidFill>
                  <a:srgbClr val="FFFFFF"/>
                </a:solidFill>
              </a14:hiddenFill>
            </a:ext>
          </a:extLst>
        </p:spPr>
      </p:pic>
      <p:sp>
        <p:nvSpPr>
          <p:cNvPr id="3" name="圆角矩形 25"/>
          <p:cNvSpPr/>
          <p:nvPr/>
        </p:nvSpPr>
        <p:spPr>
          <a:xfrm>
            <a:off x="4364796" y="3488461"/>
            <a:ext cx="2758053" cy="494665"/>
          </a:xfrm>
          <a:prstGeom prst="roundRect">
            <a:avLst/>
          </a:prstGeom>
          <a:solidFill>
            <a:srgbClr val="3F87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bg1"/>
                </a:solidFill>
                <a:latin typeface="华文楷体" panose="02010600040101010101" pitchFamily="2" charset="-122"/>
                <a:ea typeface="华文楷体" panose="02010600040101010101" pitchFamily="2" charset="-122"/>
              </a:rPr>
              <a:t>组员：邱伟博，朱青云，陈逸华</a:t>
            </a:r>
          </a:p>
        </p:txBody>
      </p:sp>
      <p:pic>
        <p:nvPicPr>
          <p:cNvPr id="4" name="图片 3"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6"/>
          <a:stretch>
            <a:fillRect/>
          </a:stretch>
        </p:blipFill>
        <p:spPr>
          <a:xfrm>
            <a:off x="15875" y="3690620"/>
            <a:ext cx="2744470" cy="145478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iterate type="lt">
                                    <p:tmPct val="23333"/>
                                  </p:iterate>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16" presetClass="entr" presetSubtype="21"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par>
                                <p:cTn id="12" presetID="20" presetClass="entr" presetSubtype="0" fill="hold" nodeType="withEffect">
                                  <p:stCondLst>
                                    <p:cond delay="300"/>
                                  </p:stCondLst>
                                  <p:childTnLst>
                                    <p:set>
                                      <p:cBhvr>
                                        <p:cTn id="13" dur="1" fill="hold">
                                          <p:stCondLst>
                                            <p:cond delay="0"/>
                                          </p:stCondLst>
                                        </p:cTn>
                                        <p:tgtEl>
                                          <p:spTgt spid="4"/>
                                        </p:tgtEl>
                                        <p:attrNameLst>
                                          <p:attrName>style.visibility</p:attrName>
                                        </p:attrNameLst>
                                      </p:cBhvr>
                                      <p:to>
                                        <p:strVal val="visible"/>
                                      </p:to>
                                    </p:set>
                                    <p:animEffect transition="in" filter="wedge">
                                      <p:cBhvr>
                                        <p:cTn id="14" dur="2000"/>
                                        <p:tgtEl>
                                          <p:spTgt spid="4"/>
                                        </p:tgtEl>
                                      </p:cBhvr>
                                    </p:animEffect>
                                  </p:childTnLst>
                                </p:cTn>
                              </p:par>
                              <p:par>
                                <p:cTn id="15" presetID="42"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4337" y="420268"/>
            <a:ext cx="6527261" cy="646331"/>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双环情况</a:t>
            </a:r>
          </a:p>
        </p:txBody>
      </p:sp>
      <p:grpSp>
        <p:nvGrpSpPr>
          <p:cNvPr id="41" name="组合 40"/>
          <p:cNvGrpSpPr/>
          <p:nvPr/>
        </p:nvGrpSpPr>
        <p:grpSpPr>
          <a:xfrm>
            <a:off x="184397" y="257859"/>
            <a:ext cx="2089271" cy="1616710"/>
            <a:chOff x="4272487" y="985295"/>
            <a:chExt cx="53779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389643" y="1074380"/>
              <a:ext cx="42064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Q2/3</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
        <p:nvSpPr>
          <p:cNvPr id="4" name="内容占位符 2"/>
          <p:cNvSpPr txBox="1"/>
          <p:nvPr/>
        </p:nvSpPr>
        <p:spPr>
          <a:xfrm>
            <a:off x="2622331" y="1599544"/>
            <a:ext cx="6017172" cy="3394472"/>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思源黑体 CN Normal" panose="020B0400000000000000" charset="-122"/>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思源黑体 CN Normal" panose="020B0400000000000000" charset="-122"/>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思源黑体 CN Normal" panose="020B0400000000000000" charset="-122"/>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双环：</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判断每个环的非的数量</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继续分类讨论：没有奇数个非的环、一个奇数个非的环、两个奇数个非的环</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没有奇数个非的环，该</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SCC</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不会起振</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endParaRPr lang="en-US" altLang="zh-CN" sz="2100" dirty="0"/>
          </a:p>
          <a:p>
            <a:endParaRPr lang="zh-CN" altLang="en-US"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4337" y="420268"/>
            <a:ext cx="6527261" cy="646331"/>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双环情况</a:t>
            </a:r>
          </a:p>
        </p:txBody>
      </p:sp>
      <p:grpSp>
        <p:nvGrpSpPr>
          <p:cNvPr id="41" name="组合 40"/>
          <p:cNvGrpSpPr/>
          <p:nvPr/>
        </p:nvGrpSpPr>
        <p:grpSpPr>
          <a:xfrm>
            <a:off x="184397" y="257859"/>
            <a:ext cx="2089271" cy="1616710"/>
            <a:chOff x="4272487" y="985295"/>
            <a:chExt cx="53779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389643" y="1074380"/>
              <a:ext cx="42064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Q2/3</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pic>
        <p:nvPicPr>
          <p:cNvPr id="3" name="图片 2"/>
          <p:cNvPicPr>
            <a:picLocks noChangeAspect="1"/>
          </p:cNvPicPr>
          <p:nvPr/>
        </p:nvPicPr>
        <p:blipFill>
          <a:blip r:embed="rId5"/>
          <a:stretch>
            <a:fillRect/>
          </a:stretch>
        </p:blipFill>
        <p:spPr>
          <a:xfrm>
            <a:off x="2193398" y="922423"/>
            <a:ext cx="2867971" cy="2467437"/>
          </a:xfrm>
          <a:prstGeom prst="rect">
            <a:avLst/>
          </a:prstGeom>
        </p:spPr>
      </p:pic>
      <p:sp>
        <p:nvSpPr>
          <p:cNvPr id="5" name="内容占位符 2"/>
          <p:cNvSpPr txBox="1"/>
          <p:nvPr/>
        </p:nvSpPr>
        <p:spPr>
          <a:xfrm>
            <a:off x="5082447" y="1575434"/>
            <a:ext cx="3829916" cy="1330577"/>
          </a:xfrm>
          <a:prstGeom prst="rect">
            <a:avLst/>
          </a:prstGeom>
        </p:spPr>
        <p:txBody>
          <a:bodyPr>
            <a:normAutofit fontScale="85000" lnSpcReduction="1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思源黑体 CN Normal" panose="020B0400000000000000" charset="-122"/>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思源黑体 CN Normal" panose="020B0400000000000000" charset="-122"/>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思源黑体 CN Normal" panose="020B0400000000000000" charset="-122"/>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一个奇数个非的环</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搜索目标环外的输入，使其能锁定，直到返回到该目标振荡环</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回溯找所有的震荡条件</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endParaRPr lang="en-US" altLang="zh-CN" sz="1800" dirty="0"/>
          </a:p>
          <a:p>
            <a:endParaRPr lang="zh-CN" altLang="en-US" sz="1800" dirty="0"/>
          </a:p>
        </p:txBody>
      </p:sp>
      <p:pic>
        <p:nvPicPr>
          <p:cNvPr id="7" name="图片 6"/>
          <p:cNvPicPr>
            <a:picLocks noChangeAspect="1"/>
          </p:cNvPicPr>
          <p:nvPr/>
        </p:nvPicPr>
        <p:blipFill>
          <a:blip r:embed="rId6"/>
          <a:stretch>
            <a:fillRect/>
          </a:stretch>
        </p:blipFill>
        <p:spPr>
          <a:xfrm>
            <a:off x="15875" y="3566407"/>
            <a:ext cx="9144000" cy="1101284"/>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4337" y="420268"/>
            <a:ext cx="6527261" cy="646331"/>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双环情况</a:t>
            </a:r>
          </a:p>
        </p:txBody>
      </p:sp>
      <p:grpSp>
        <p:nvGrpSpPr>
          <p:cNvPr id="41" name="组合 40"/>
          <p:cNvGrpSpPr/>
          <p:nvPr/>
        </p:nvGrpSpPr>
        <p:grpSpPr>
          <a:xfrm>
            <a:off x="184397" y="257859"/>
            <a:ext cx="2089271" cy="1616710"/>
            <a:chOff x="4272487" y="985295"/>
            <a:chExt cx="53779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389643" y="1074380"/>
              <a:ext cx="42064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Q2/3</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pic>
        <p:nvPicPr>
          <p:cNvPr id="4" name="图片 3"/>
          <p:cNvPicPr>
            <a:picLocks noChangeAspect="1"/>
          </p:cNvPicPr>
          <p:nvPr/>
        </p:nvPicPr>
        <p:blipFill>
          <a:blip r:embed="rId5"/>
          <a:stretch>
            <a:fillRect/>
          </a:stretch>
        </p:blipFill>
        <p:spPr>
          <a:xfrm>
            <a:off x="2129235" y="1004994"/>
            <a:ext cx="2766701" cy="2321276"/>
          </a:xfrm>
          <a:prstGeom prst="rect">
            <a:avLst/>
          </a:prstGeom>
        </p:spPr>
      </p:pic>
      <p:sp>
        <p:nvSpPr>
          <p:cNvPr id="8" name="内容占位符 2"/>
          <p:cNvSpPr txBox="1"/>
          <p:nvPr/>
        </p:nvSpPr>
        <p:spPr>
          <a:xfrm>
            <a:off x="4953480" y="1429595"/>
            <a:ext cx="3760573" cy="1773815"/>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思源黑体 CN Normal" panose="020B0400000000000000" charset="-122"/>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思源黑体 CN Normal" panose="020B0400000000000000" charset="-122"/>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思源黑体 CN Normal" panose="020B0400000000000000" charset="-122"/>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700" dirty="0">
                <a:solidFill>
                  <a:schemeClr val="accent2">
                    <a:lumMod val="75000"/>
                  </a:schemeClr>
                </a:solidFill>
                <a:latin typeface="华文楷体" panose="02010600040101010101" pitchFamily="2" charset="-122"/>
                <a:ea typeface="华文楷体" panose="02010600040101010101" pitchFamily="2" charset="-122"/>
              </a:rPr>
              <a:t>两个奇数个非的环</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1700" dirty="0">
                <a:solidFill>
                  <a:schemeClr val="accent2">
                    <a:lumMod val="75000"/>
                  </a:schemeClr>
                </a:solidFill>
                <a:latin typeface="华文楷体" panose="02010600040101010101" pitchFamily="2" charset="-122"/>
                <a:ea typeface="华文楷体" panose="02010600040101010101" pitchFamily="2" charset="-122"/>
              </a:rPr>
              <a:t>不考虑延迟</a:t>
            </a:r>
            <a:r>
              <a:rPr lang="en-US" altLang="zh-CN" sz="1700" dirty="0">
                <a:solidFill>
                  <a:schemeClr val="accent2">
                    <a:lumMod val="75000"/>
                  </a:schemeClr>
                </a:solidFill>
                <a:latin typeface="华文楷体" panose="02010600040101010101" pitchFamily="2" charset="-122"/>
                <a:ea typeface="华文楷体" panose="02010600040101010101" pitchFamily="2" charset="-122"/>
              </a:rPr>
              <a:t>——</a:t>
            </a:r>
            <a:r>
              <a:rPr lang="zh-CN" altLang="en-US" sz="1700" dirty="0">
                <a:solidFill>
                  <a:schemeClr val="accent2">
                    <a:lumMod val="75000"/>
                  </a:schemeClr>
                </a:solidFill>
                <a:latin typeface="华文楷体" panose="02010600040101010101" pitchFamily="2" charset="-122"/>
                <a:ea typeface="华文楷体" panose="02010600040101010101" pitchFamily="2" charset="-122"/>
              </a:rPr>
              <a:t>两个环同时起振，将所有外部输入条件输出</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1700" dirty="0">
                <a:solidFill>
                  <a:schemeClr val="accent2">
                    <a:lumMod val="75000"/>
                  </a:schemeClr>
                </a:solidFill>
                <a:latin typeface="华文楷体" panose="02010600040101010101" pitchFamily="2" charset="-122"/>
                <a:ea typeface="华文楷体" panose="02010600040101010101" pitchFamily="2" charset="-122"/>
              </a:rPr>
              <a:t>单个环起振</a:t>
            </a:r>
            <a:r>
              <a:rPr lang="en-US" altLang="zh-CN" sz="1700" dirty="0">
                <a:solidFill>
                  <a:schemeClr val="accent2">
                    <a:lumMod val="75000"/>
                  </a:schemeClr>
                </a:solidFill>
                <a:latin typeface="华文楷体" panose="02010600040101010101" pitchFamily="2" charset="-122"/>
                <a:ea typeface="华文楷体" panose="02010600040101010101" pitchFamily="2" charset="-122"/>
              </a:rPr>
              <a:t>——</a:t>
            </a:r>
            <a:r>
              <a:rPr lang="zh-CN" altLang="en-US" sz="1700" dirty="0">
                <a:solidFill>
                  <a:schemeClr val="accent2">
                    <a:lumMod val="75000"/>
                  </a:schemeClr>
                </a:solidFill>
                <a:latin typeface="华文楷体" panose="02010600040101010101" pitchFamily="2" charset="-122"/>
                <a:ea typeface="华文楷体" panose="02010600040101010101" pitchFamily="2" charset="-122"/>
              </a:rPr>
              <a:t>同上页分析</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endParaRPr lang="zh-CN" altLang="en-US" sz="1800" dirty="0"/>
          </a:p>
        </p:txBody>
      </p:sp>
      <p:pic>
        <p:nvPicPr>
          <p:cNvPr id="9" name="图片 8"/>
          <p:cNvPicPr>
            <a:picLocks noChangeAspect="1"/>
          </p:cNvPicPr>
          <p:nvPr/>
        </p:nvPicPr>
        <p:blipFill>
          <a:blip r:embed="rId6"/>
          <a:stretch>
            <a:fillRect/>
          </a:stretch>
        </p:blipFill>
        <p:spPr>
          <a:xfrm>
            <a:off x="549186" y="3469210"/>
            <a:ext cx="7473142" cy="1338591"/>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4337" y="420268"/>
            <a:ext cx="6527261" cy="646331"/>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三环情况</a:t>
            </a:r>
          </a:p>
        </p:txBody>
      </p:sp>
      <p:grpSp>
        <p:nvGrpSpPr>
          <p:cNvPr id="41" name="组合 40"/>
          <p:cNvGrpSpPr/>
          <p:nvPr/>
        </p:nvGrpSpPr>
        <p:grpSpPr>
          <a:xfrm>
            <a:off x="184397" y="257859"/>
            <a:ext cx="2089271" cy="1616710"/>
            <a:chOff x="4272487" y="985295"/>
            <a:chExt cx="53779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389643" y="1074380"/>
              <a:ext cx="42064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Q2/3</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
        <p:nvSpPr>
          <p:cNvPr id="3" name="文本框 2"/>
          <p:cNvSpPr txBox="1"/>
          <p:nvPr/>
        </p:nvSpPr>
        <p:spPr>
          <a:xfrm>
            <a:off x="5417878" y="1950200"/>
            <a:ext cx="3740727" cy="909480"/>
          </a:xfrm>
          <a:prstGeom prst="rect">
            <a:avLst/>
          </a:prstGeom>
          <a:noFill/>
        </p:spPr>
        <p:txBody>
          <a:bodyPr wrap="square" rtlCol="0">
            <a:spAutoFit/>
          </a:bodyPr>
          <a:lstStyle/>
          <a:p>
            <a:pPr marL="342900" indent="-342900">
              <a:spcBef>
                <a:spcPct val="20000"/>
              </a:spcBef>
              <a:buFont typeface="Arial" panose="020B0604020202020204" pitchFamily="34" charset="0"/>
              <a:buChar char="•"/>
            </a:pPr>
            <a:r>
              <a:rPr lang="zh-CN" altLang="en-US" sz="1700" dirty="0">
                <a:solidFill>
                  <a:schemeClr val="accent2">
                    <a:lumMod val="75000"/>
                  </a:schemeClr>
                </a:solidFill>
                <a:latin typeface="华文楷体" panose="02010600040101010101" pitchFamily="2" charset="-122"/>
                <a:ea typeface="华文楷体" panose="02010600040101010101" pitchFamily="2" charset="-122"/>
              </a:rPr>
              <a:t>三个奇数个非环</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pPr marL="342900" indent="-342900">
              <a:spcBef>
                <a:spcPct val="20000"/>
              </a:spcBef>
              <a:buFont typeface="Arial" panose="020B0604020202020204" pitchFamily="34" charset="0"/>
              <a:buChar char="•"/>
            </a:pPr>
            <a:r>
              <a:rPr lang="zh-CN" altLang="en-US" sz="1700" dirty="0">
                <a:solidFill>
                  <a:schemeClr val="accent2">
                    <a:lumMod val="75000"/>
                  </a:schemeClr>
                </a:solidFill>
                <a:latin typeface="华文楷体" panose="02010600040101010101" pitchFamily="2" charset="-122"/>
                <a:ea typeface="华文楷体" panose="02010600040101010101" pitchFamily="2" charset="-122"/>
              </a:rPr>
              <a:t>不考虑延迟，认为全部震荡</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endParaRPr lang="zh-CN" altLang="en-US" sz="1350" dirty="0"/>
          </a:p>
        </p:txBody>
      </p:sp>
      <p:pic>
        <p:nvPicPr>
          <p:cNvPr id="5" name="内容占位符 4"/>
          <p:cNvPicPr>
            <a:picLocks noChangeAspect="1"/>
          </p:cNvPicPr>
          <p:nvPr/>
        </p:nvPicPr>
        <p:blipFill>
          <a:blip r:embed="rId5"/>
          <a:stretch>
            <a:fillRect/>
          </a:stretch>
        </p:blipFill>
        <p:spPr>
          <a:xfrm>
            <a:off x="2225499" y="991301"/>
            <a:ext cx="3001247" cy="2771878"/>
          </a:xfrm>
          <a:prstGeom prst="rect">
            <a:avLst/>
          </a:prstGeom>
        </p:spPr>
      </p:pic>
      <p:pic>
        <p:nvPicPr>
          <p:cNvPr id="7" name="图片 6"/>
          <p:cNvPicPr>
            <a:picLocks noChangeAspect="1"/>
          </p:cNvPicPr>
          <p:nvPr/>
        </p:nvPicPr>
        <p:blipFill>
          <a:blip r:embed="rId6"/>
          <a:stretch>
            <a:fillRect/>
          </a:stretch>
        </p:blipFill>
        <p:spPr>
          <a:xfrm>
            <a:off x="135027" y="4103908"/>
            <a:ext cx="9144000" cy="743101"/>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4337" y="420268"/>
            <a:ext cx="6527261" cy="646331"/>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三环情况</a:t>
            </a:r>
          </a:p>
        </p:txBody>
      </p:sp>
      <p:grpSp>
        <p:nvGrpSpPr>
          <p:cNvPr id="41" name="组合 40"/>
          <p:cNvGrpSpPr/>
          <p:nvPr/>
        </p:nvGrpSpPr>
        <p:grpSpPr>
          <a:xfrm>
            <a:off x="184397" y="257859"/>
            <a:ext cx="2089271" cy="1616710"/>
            <a:chOff x="4272487" y="985295"/>
            <a:chExt cx="53779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389643" y="1074380"/>
              <a:ext cx="42064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Q2/3</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pic>
        <p:nvPicPr>
          <p:cNvPr id="4" name="内容占位符 8"/>
          <p:cNvPicPr>
            <a:picLocks noChangeAspect="1"/>
          </p:cNvPicPr>
          <p:nvPr/>
        </p:nvPicPr>
        <p:blipFill>
          <a:blip r:embed="rId5"/>
          <a:stretch>
            <a:fillRect/>
          </a:stretch>
        </p:blipFill>
        <p:spPr>
          <a:xfrm>
            <a:off x="2478128" y="995601"/>
            <a:ext cx="2616434" cy="2911078"/>
          </a:xfrm>
          <a:prstGeom prst="rect">
            <a:avLst/>
          </a:prstGeom>
        </p:spPr>
      </p:pic>
      <p:sp>
        <p:nvSpPr>
          <p:cNvPr id="8" name="文本框 7"/>
          <p:cNvSpPr txBox="1"/>
          <p:nvPr/>
        </p:nvSpPr>
        <p:spPr>
          <a:xfrm>
            <a:off x="5268246" y="1563094"/>
            <a:ext cx="3740727" cy="1138773"/>
          </a:xfrm>
          <a:prstGeom prst="rect">
            <a:avLst/>
          </a:prstGeom>
          <a:noFill/>
        </p:spPr>
        <p:txBody>
          <a:bodyPr wrap="square" rtlCol="0">
            <a:spAutoFit/>
          </a:bodyPr>
          <a:lstStyle/>
          <a:p>
            <a:r>
              <a:rPr lang="zh-CN" altLang="en-US" sz="1700" dirty="0">
                <a:solidFill>
                  <a:schemeClr val="accent2">
                    <a:lumMod val="75000"/>
                  </a:schemeClr>
                </a:solidFill>
                <a:latin typeface="华文楷体" panose="02010600040101010101" pitchFamily="2" charset="-122"/>
                <a:ea typeface="华文楷体" panose="02010600040101010101" pitchFamily="2" charset="-122"/>
              </a:rPr>
              <a:t>一个奇数个非环</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1700" dirty="0">
                <a:solidFill>
                  <a:schemeClr val="accent2">
                    <a:lumMod val="75000"/>
                  </a:schemeClr>
                </a:solidFill>
                <a:latin typeface="华文楷体" panose="02010600040101010101" pitchFamily="2" charset="-122"/>
                <a:ea typeface="华文楷体" panose="02010600040101010101" pitchFamily="2" charset="-122"/>
              </a:rPr>
              <a:t>搜索能固定的输入，直到返回到该目标环</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1700" dirty="0">
                <a:solidFill>
                  <a:schemeClr val="accent2">
                    <a:lumMod val="75000"/>
                  </a:schemeClr>
                </a:solidFill>
                <a:latin typeface="华文楷体" panose="02010600040101010101" pitchFamily="2" charset="-122"/>
                <a:ea typeface="华文楷体" panose="02010600040101010101" pitchFamily="2" charset="-122"/>
              </a:rPr>
              <a:t>贪心搜索，可能遗漏结果</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p:txBody>
      </p:sp>
      <p:pic>
        <p:nvPicPr>
          <p:cNvPr id="9" name="图片 8"/>
          <p:cNvPicPr>
            <a:picLocks noChangeAspect="1"/>
          </p:cNvPicPr>
          <p:nvPr/>
        </p:nvPicPr>
        <p:blipFill>
          <a:blip r:embed="rId6"/>
          <a:stretch>
            <a:fillRect/>
          </a:stretch>
        </p:blipFill>
        <p:spPr>
          <a:xfrm>
            <a:off x="0" y="4103908"/>
            <a:ext cx="9144000" cy="723172"/>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4337" y="420268"/>
            <a:ext cx="6527261" cy="646331"/>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三环情况</a:t>
            </a:r>
          </a:p>
        </p:txBody>
      </p:sp>
      <p:grpSp>
        <p:nvGrpSpPr>
          <p:cNvPr id="41" name="组合 40"/>
          <p:cNvGrpSpPr/>
          <p:nvPr/>
        </p:nvGrpSpPr>
        <p:grpSpPr>
          <a:xfrm>
            <a:off x="184397" y="257859"/>
            <a:ext cx="2089271" cy="1616710"/>
            <a:chOff x="4272487" y="985295"/>
            <a:chExt cx="53779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389643" y="1074380"/>
              <a:ext cx="42064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Q2/3</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pic>
        <p:nvPicPr>
          <p:cNvPr id="3" name="内容占位符 6"/>
          <p:cNvPicPr>
            <a:picLocks noChangeAspect="1"/>
          </p:cNvPicPr>
          <p:nvPr/>
        </p:nvPicPr>
        <p:blipFill>
          <a:blip r:embed="rId5"/>
          <a:stretch>
            <a:fillRect/>
          </a:stretch>
        </p:blipFill>
        <p:spPr>
          <a:xfrm>
            <a:off x="2787259" y="1101657"/>
            <a:ext cx="2064788" cy="2553905"/>
          </a:xfrm>
          <a:prstGeom prst="rect">
            <a:avLst/>
          </a:prstGeom>
        </p:spPr>
      </p:pic>
      <p:sp>
        <p:nvSpPr>
          <p:cNvPr id="5" name="文本框 4"/>
          <p:cNvSpPr txBox="1"/>
          <p:nvPr/>
        </p:nvSpPr>
        <p:spPr>
          <a:xfrm>
            <a:off x="5030871" y="1373006"/>
            <a:ext cx="3978102" cy="1938992"/>
          </a:xfrm>
          <a:prstGeom prst="rect">
            <a:avLst/>
          </a:prstGeom>
          <a:noFill/>
        </p:spPr>
        <p:txBody>
          <a:bodyPr wrap="square" rtlCol="0">
            <a:spAutoFit/>
          </a:bodyPr>
          <a:lstStyle/>
          <a:p>
            <a:r>
              <a:rPr lang="zh-CN" altLang="en-US" sz="1700" dirty="0">
                <a:solidFill>
                  <a:schemeClr val="accent2">
                    <a:lumMod val="75000"/>
                  </a:schemeClr>
                </a:solidFill>
                <a:latin typeface="华文楷体" panose="02010600040101010101" pitchFamily="2" charset="-122"/>
                <a:ea typeface="华文楷体" panose="02010600040101010101" pitchFamily="2" charset="-122"/>
              </a:rPr>
              <a:t>两个奇数个非环</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1700" dirty="0">
                <a:solidFill>
                  <a:schemeClr val="accent2">
                    <a:lumMod val="75000"/>
                  </a:schemeClr>
                </a:solidFill>
                <a:latin typeface="华文楷体" panose="02010600040101010101" pitchFamily="2" charset="-122"/>
                <a:ea typeface="华文楷体" panose="02010600040101010101" pitchFamily="2" charset="-122"/>
              </a:rPr>
              <a:t>首先将两个振荡环视为一个整体，搜索该整体的外部输入保持锁定的条件；</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1700" dirty="0">
                <a:solidFill>
                  <a:schemeClr val="accent2">
                    <a:lumMod val="75000"/>
                  </a:schemeClr>
                </a:solidFill>
                <a:latin typeface="华文楷体" panose="02010600040101010101" pitchFamily="2" charset="-122"/>
                <a:ea typeface="华文楷体" panose="02010600040101010101" pitchFamily="2" charset="-122"/>
              </a:rPr>
              <a:t>如果两个环不能一起起振，搜索是否能够单个环起振</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1700" dirty="0">
                <a:solidFill>
                  <a:schemeClr val="accent2">
                    <a:lumMod val="75000"/>
                  </a:schemeClr>
                </a:solidFill>
                <a:latin typeface="华文楷体" panose="02010600040101010101" pitchFamily="2" charset="-122"/>
                <a:ea typeface="华文楷体" panose="02010600040101010101" pitchFamily="2" charset="-122"/>
              </a:rPr>
              <a:t>贪心搜索，可能遗漏</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endParaRPr lang="en-US" altLang="zh-CN" dirty="0"/>
          </a:p>
        </p:txBody>
      </p:sp>
      <p:pic>
        <p:nvPicPr>
          <p:cNvPr id="7" name="图片 6"/>
          <p:cNvPicPr>
            <a:picLocks noChangeAspect="1"/>
          </p:cNvPicPr>
          <p:nvPr/>
        </p:nvPicPr>
        <p:blipFill>
          <a:blip r:embed="rId6"/>
          <a:stretch>
            <a:fillRect/>
          </a:stretch>
        </p:blipFill>
        <p:spPr>
          <a:xfrm>
            <a:off x="0" y="3878011"/>
            <a:ext cx="9144000" cy="72023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06327" y="1694587"/>
            <a:ext cx="4705877" cy="1200329"/>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插入最少寄存器断开组合逻辑环</a:t>
            </a:r>
          </a:p>
        </p:txBody>
      </p:sp>
      <p:grpSp>
        <p:nvGrpSpPr>
          <p:cNvPr id="41" name="组合 40"/>
          <p:cNvGrpSpPr/>
          <p:nvPr/>
        </p:nvGrpSpPr>
        <p:grpSpPr>
          <a:xfrm>
            <a:off x="1520825" y="1622425"/>
            <a:ext cx="2178630" cy="1616710"/>
            <a:chOff x="4272487" y="985295"/>
            <a:chExt cx="560801"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435255" y="1074380"/>
              <a:ext cx="39803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Q4</a:t>
              </a:r>
            </a:p>
          </p:txBody>
        </p:sp>
      </p:grpSp>
      <p:pic>
        <p:nvPicPr>
          <p:cNvPr id="6" name="图片 5" descr="11"/>
          <p:cNvPicPr>
            <a:picLocks noChangeAspect="1"/>
          </p:cNvPicPr>
          <p:nvPr/>
        </p:nvPicPr>
        <p:blipFill>
          <a:blip r:embed="rId3"/>
          <a:srcRect l="71319" t="21332"/>
          <a:stretch>
            <a:fillRect/>
          </a:stretch>
        </p:blipFill>
        <p:spPr>
          <a:xfrm>
            <a:off x="5811168" y="2666666"/>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4334" y="528858"/>
            <a:ext cx="6780977" cy="646331"/>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插入最少寄存器断开组合逻辑环</a:t>
            </a:r>
          </a:p>
        </p:txBody>
      </p:sp>
      <p:grpSp>
        <p:nvGrpSpPr>
          <p:cNvPr id="41" name="组合 40"/>
          <p:cNvGrpSpPr/>
          <p:nvPr/>
        </p:nvGrpSpPr>
        <p:grpSpPr>
          <a:xfrm>
            <a:off x="184394" y="257859"/>
            <a:ext cx="2059940" cy="1616710"/>
            <a:chOff x="4272487" y="985295"/>
            <a:chExt cx="53024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454739" y="1082557"/>
              <a:ext cx="299614"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Q4</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
        <p:nvSpPr>
          <p:cNvPr id="3" name="文本框 2"/>
          <p:cNvSpPr txBox="1"/>
          <p:nvPr/>
        </p:nvSpPr>
        <p:spPr>
          <a:xfrm>
            <a:off x="2533650" y="1657350"/>
            <a:ext cx="5497195" cy="1677382"/>
          </a:xfrm>
          <a:prstGeom prst="rect">
            <a:avLst/>
          </a:prstGeom>
          <a:noFill/>
        </p:spPr>
        <p:txBody>
          <a:bodyPr wrap="square" rtlCol="0">
            <a:spAutoFit/>
          </a:bodyPr>
          <a:lstStyle/>
          <a:p>
            <a:pPr indent="0">
              <a:buNone/>
            </a:pP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贪心</a:t>
            </a:r>
            <a:endParaRPr lang="zh-CN" altLang="en-US" sz="1700" dirty="0">
              <a:solidFill>
                <a:schemeClr val="accent2">
                  <a:lumMod val="75000"/>
                </a:schemeClr>
              </a:solidFill>
              <a:latin typeface="华文楷体" panose="02010600040101010101" pitchFamily="2" charset="-122"/>
              <a:ea typeface="华文楷体" panose="02010600040101010101" pitchFamily="2" charset="-122"/>
            </a:endParaRPr>
          </a:p>
          <a:p>
            <a:pPr indent="0">
              <a:buNone/>
            </a:pP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记录每个门位于多少个可震荡的逻辑环上，在数量最多的门输出信号线上插入寄存器，插入后更新可震荡的逻辑环</a:t>
            </a:r>
            <a:endParaRPr lang="zh-CN" altLang="en-US" sz="1700" dirty="0">
              <a:solidFill>
                <a:schemeClr val="accent2">
                  <a:lumMod val="75000"/>
                </a:schemeClr>
              </a:solidFill>
              <a:latin typeface="华文楷体" panose="02010600040101010101" pitchFamily="2" charset="-122"/>
              <a:ea typeface="华文楷体" panose="02010600040101010101" pitchFamily="2" charset="-122"/>
            </a:endParaRPr>
          </a:p>
          <a:p>
            <a:pPr indent="0">
              <a:buNone/>
            </a:pP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重复以上过程直到所有可震荡的逻辑环都被断开</a:t>
            </a:r>
            <a:endParaRPr lang="zh-CN" altLang="en-US" sz="1700" dirty="0">
              <a:solidFill>
                <a:schemeClr val="accent2">
                  <a:lumMod val="75000"/>
                </a:schemeClr>
              </a:solidFill>
              <a:latin typeface="华文楷体" panose="02010600040101010101" pitchFamily="2" charset="-122"/>
              <a:ea typeface="华文楷体" panose="02010600040101010101" pitchFamily="2" charset="-122"/>
            </a:endParaRPr>
          </a:p>
          <a:p>
            <a:pPr marL="0" indent="0">
              <a:buNone/>
            </a:pPr>
            <a:endParaRPr lang="zh-CN" altLang="en-US"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06327" y="1694587"/>
            <a:ext cx="4843990" cy="1200329"/>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变换并简化逻辑环，能够检测震荡是否发生</a:t>
            </a:r>
          </a:p>
        </p:txBody>
      </p:sp>
      <p:grpSp>
        <p:nvGrpSpPr>
          <p:cNvPr id="41" name="组合 40"/>
          <p:cNvGrpSpPr/>
          <p:nvPr/>
        </p:nvGrpSpPr>
        <p:grpSpPr>
          <a:xfrm>
            <a:off x="1520825" y="1622425"/>
            <a:ext cx="2178630" cy="1616710"/>
            <a:chOff x="4272487" y="985295"/>
            <a:chExt cx="560801"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435255" y="1074380"/>
              <a:ext cx="39803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Q5</a:t>
              </a:r>
            </a:p>
          </p:txBody>
        </p:sp>
      </p:grpSp>
      <p:pic>
        <p:nvPicPr>
          <p:cNvPr id="6" name="图片 5" descr="11"/>
          <p:cNvPicPr>
            <a:picLocks noChangeAspect="1"/>
          </p:cNvPicPr>
          <p:nvPr/>
        </p:nvPicPr>
        <p:blipFill>
          <a:blip r:embed="rId3"/>
          <a:srcRect l="71319" t="21332"/>
          <a:stretch>
            <a:fillRect/>
          </a:stretch>
        </p:blipFill>
        <p:spPr>
          <a:xfrm>
            <a:off x="5811168" y="2666666"/>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63023" y="525251"/>
            <a:ext cx="6204202" cy="1200329"/>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变换并简化逻辑环，能够检测震荡是否发生</a:t>
            </a:r>
          </a:p>
        </p:txBody>
      </p:sp>
      <p:grpSp>
        <p:nvGrpSpPr>
          <p:cNvPr id="41" name="组合 40"/>
          <p:cNvGrpSpPr/>
          <p:nvPr/>
        </p:nvGrpSpPr>
        <p:grpSpPr>
          <a:xfrm>
            <a:off x="184394" y="257859"/>
            <a:ext cx="2059940" cy="1616710"/>
            <a:chOff x="4272487" y="985295"/>
            <a:chExt cx="53024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Q5</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pic>
        <p:nvPicPr>
          <p:cNvPr id="3" name="图片 2"/>
          <p:cNvPicPr>
            <a:picLocks noChangeAspect="1"/>
          </p:cNvPicPr>
          <p:nvPr/>
        </p:nvPicPr>
        <p:blipFill>
          <a:blip r:embed="rId5"/>
          <a:stretch>
            <a:fillRect/>
          </a:stretch>
        </p:blipFill>
        <p:spPr>
          <a:xfrm>
            <a:off x="1261110" y="2026920"/>
            <a:ext cx="3394075" cy="2636520"/>
          </a:xfrm>
          <a:prstGeom prst="rect">
            <a:avLst/>
          </a:prstGeom>
        </p:spPr>
      </p:pic>
      <p:pic>
        <p:nvPicPr>
          <p:cNvPr id="5" name="图片 4"/>
          <p:cNvPicPr>
            <a:picLocks noChangeAspect="1"/>
          </p:cNvPicPr>
          <p:nvPr/>
        </p:nvPicPr>
        <p:blipFill>
          <a:blip r:embed="rId6"/>
          <a:stretch>
            <a:fillRect/>
          </a:stretch>
        </p:blipFill>
        <p:spPr>
          <a:xfrm>
            <a:off x="4643755" y="2026920"/>
            <a:ext cx="3239135" cy="256730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11"/>
          <p:cNvPicPr>
            <a:picLocks noChangeAspect="1"/>
          </p:cNvPicPr>
          <p:nvPr/>
        </p:nvPicPr>
        <p:blipFill>
          <a:blip r:embed="rId4"/>
          <a:srcRect r="59298"/>
          <a:stretch>
            <a:fillRect/>
          </a:stretch>
        </p:blipFill>
        <p:spPr>
          <a:xfrm>
            <a:off x="-53340" y="-20320"/>
            <a:ext cx="4696460" cy="3606165"/>
          </a:xfrm>
          <a:prstGeom prst="rect">
            <a:avLst/>
          </a:prstGeom>
        </p:spPr>
      </p:pic>
      <p:sp>
        <p:nvSpPr>
          <p:cNvPr id="106" name="TextBox 105"/>
          <p:cNvSpPr txBox="1"/>
          <p:nvPr/>
        </p:nvSpPr>
        <p:spPr>
          <a:xfrm>
            <a:off x="1879197" y="1197986"/>
            <a:ext cx="881148" cy="2554546"/>
          </a:xfrm>
          <a:prstGeom prst="rect">
            <a:avLst/>
          </a:prstGeom>
          <a:noFill/>
        </p:spPr>
        <p:txBody>
          <a:bodyPr wrap="square" rtlCol="0">
            <a:spAutoFit/>
          </a:bodyPr>
          <a:lstStyle/>
          <a:p>
            <a:r>
              <a:rPr lang="zh-CN" altLang="en-US" sz="4000" b="1" spc="300" dirty="0">
                <a:solidFill>
                  <a:schemeClr val="accent2">
                    <a:lumMod val="75000"/>
                  </a:schemeClr>
                </a:solidFill>
                <a:latin typeface="华文楷体" panose="02010600040101010101" pitchFamily="2" charset="-122"/>
                <a:ea typeface="华文楷体" panose="02010600040101010101" pitchFamily="2" charset="-122"/>
              </a:rPr>
              <a:t>赛题介绍</a:t>
            </a:r>
            <a:endParaRPr lang="en-US" altLang="zh-CN" sz="4000" b="1" spc="300" dirty="0">
              <a:solidFill>
                <a:schemeClr val="accent2">
                  <a:lumMod val="75000"/>
                </a:schemeClr>
              </a:solidFill>
              <a:latin typeface="华文楷体" panose="02010600040101010101" pitchFamily="2" charset="-122"/>
              <a:ea typeface="华文楷体" panose="02010600040101010101" pitchFamily="2" charset="-122"/>
            </a:endParaRPr>
          </a:p>
        </p:txBody>
      </p:sp>
      <p:pic>
        <p:nvPicPr>
          <p:cNvPr id="6" name="图片 5" descr="12"/>
          <p:cNvPicPr>
            <a:picLocks noChangeAspect="1"/>
          </p:cNvPicPr>
          <p:nvPr/>
        </p:nvPicPr>
        <p:blipFill>
          <a:blip r:embed="rId5"/>
          <a:stretch>
            <a:fillRect/>
          </a:stretch>
        </p:blipFill>
        <p:spPr>
          <a:xfrm>
            <a:off x="15875" y="3690620"/>
            <a:ext cx="2744470" cy="1454785"/>
          </a:xfrm>
          <a:prstGeom prst="rect">
            <a:avLst/>
          </a:prstGeom>
        </p:spPr>
      </p:pic>
      <p:sp>
        <p:nvSpPr>
          <p:cNvPr id="7" name="TextBox 147"/>
          <p:cNvSpPr txBox="1"/>
          <p:nvPr/>
        </p:nvSpPr>
        <p:spPr>
          <a:xfrm>
            <a:off x="3200920" y="1197986"/>
            <a:ext cx="5084951" cy="3477875"/>
          </a:xfrm>
          <a:prstGeom prst="rect">
            <a:avLst/>
          </a:prstGeom>
          <a:noFill/>
        </p:spPr>
        <p:txBody>
          <a:bodyPr wrap="square" rtlCol="0">
            <a:spAutoFit/>
          </a:bodyPr>
          <a:lstStyle/>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在组合逻辑电路中，起始于某个组合逻辑单元经过一串组合逻辑又回到起始组合逻辑单元的逻辑环路称为组合逻辑环。组合逻辑环路分为正向反馈和负向反馈两种类型。负反馈环路可能导致输出信号值不断翻转，使得组合电路不断振荡。</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该赛题要求在只有</a:t>
            </a:r>
            <a:r>
              <a:rPr lang="zh-CN" altLang="en-US" sz="2000" dirty="0">
                <a:solidFill>
                  <a:srgbClr val="FF0000"/>
                </a:solidFill>
                <a:latin typeface="华文楷体" panose="02010600040101010101" pitchFamily="2" charset="-122"/>
                <a:ea typeface="华文楷体" panose="02010600040101010101" pitchFamily="2" charset="-122"/>
              </a:rPr>
              <a:t>与门</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a:t>
            </a:r>
            <a:r>
              <a:rPr lang="zh-CN" altLang="en-US" sz="2000" dirty="0">
                <a:solidFill>
                  <a:srgbClr val="FF0000"/>
                </a:solidFill>
                <a:latin typeface="华文楷体" panose="02010600040101010101" pitchFamily="2" charset="-122"/>
                <a:ea typeface="华文楷体" panose="02010600040101010101" pitchFamily="2" charset="-122"/>
              </a:rPr>
              <a:t>非门</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a:t>
            </a:r>
            <a:r>
              <a:rPr lang="zh-CN" altLang="en-US" sz="2000" dirty="0">
                <a:solidFill>
                  <a:srgbClr val="FF0000"/>
                </a:solidFill>
                <a:latin typeface="华文楷体" panose="02010600040101010101" pitchFamily="2" charset="-122"/>
                <a:ea typeface="华文楷体" panose="02010600040101010101" pitchFamily="2" charset="-122"/>
              </a:rPr>
              <a:t>或门</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和</a:t>
            </a:r>
            <a:r>
              <a:rPr lang="zh-CN" altLang="en-US" sz="2000" dirty="0">
                <a:solidFill>
                  <a:srgbClr val="FF0000"/>
                </a:solidFill>
                <a:latin typeface="华文楷体" panose="02010600040101010101" pitchFamily="2" charset="-122"/>
                <a:ea typeface="华文楷体" panose="02010600040101010101" pitchFamily="2" charset="-122"/>
              </a:rPr>
              <a:t>与非门</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的组合逻辑之中，寻找所有强联通分量，并分析环路能否振荡以及振荡条件，并讨论如何对环路进行改造，使得会震荡的</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SCC</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不会震荡并且功能基本与原来电路相同。</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63023" y="525251"/>
            <a:ext cx="6204202" cy="1200329"/>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变换并简化逻辑环，能够检测震荡是否发生</a:t>
            </a:r>
          </a:p>
        </p:txBody>
      </p:sp>
      <p:grpSp>
        <p:nvGrpSpPr>
          <p:cNvPr id="41" name="组合 40"/>
          <p:cNvGrpSpPr/>
          <p:nvPr/>
        </p:nvGrpSpPr>
        <p:grpSpPr>
          <a:xfrm>
            <a:off x="184394" y="257859"/>
            <a:ext cx="2059940" cy="1616710"/>
            <a:chOff x="4272487" y="985295"/>
            <a:chExt cx="53024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Q5</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
        <p:nvSpPr>
          <p:cNvPr id="4" name="文本框 3"/>
          <p:cNvSpPr txBox="1"/>
          <p:nvPr/>
        </p:nvSpPr>
        <p:spPr>
          <a:xfrm>
            <a:off x="2438400" y="1635125"/>
            <a:ext cx="5691505" cy="2664460"/>
          </a:xfrm>
          <a:prstGeom prst="rect">
            <a:avLst/>
          </a:prstGeom>
          <a:noFill/>
        </p:spPr>
        <p:txBody>
          <a:bodyPr wrap="square" rtlCol="0">
            <a:noAutofit/>
          </a:bodyPr>
          <a:lstStyle/>
          <a:p>
            <a:pPr marL="0" indent="0">
              <a:buNone/>
            </a:pP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假设有</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N</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k1</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k2……</a:t>
            </a:r>
            <a:r>
              <a:rPr lang="en-US" altLang="zh-CN" sz="1700" dirty="0" err="1">
                <a:solidFill>
                  <a:schemeClr val="accent2">
                    <a:lumMod val="75000"/>
                  </a:schemeClr>
                </a:solidFill>
                <a:latin typeface="华文楷体" panose="02010600040101010101" pitchFamily="2" charset="-122"/>
                <a:ea typeface="华文楷体" panose="02010600040101010101" pitchFamily="2" charset="-122"/>
                <a:sym typeface="+mn-ea"/>
              </a:rPr>
              <a:t>kn</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）个环可以震荡，分别找出</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N</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N-1,N-2……2,1</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个环发生震荡的条件，对其中包含</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k1</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震荡的条件取并集即</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k1</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的震荡条件，对其中包含</a:t>
            </a:r>
            <a:r>
              <a:rPr lang="en-US" altLang="zh-CN" sz="1700" dirty="0" err="1">
                <a:solidFill>
                  <a:schemeClr val="accent2">
                    <a:lumMod val="75000"/>
                  </a:schemeClr>
                </a:solidFill>
                <a:latin typeface="华文楷体" panose="02010600040101010101" pitchFamily="2" charset="-122"/>
                <a:ea typeface="华文楷体" panose="02010600040101010101" pitchFamily="2" charset="-122"/>
                <a:sym typeface="+mn-ea"/>
              </a:rPr>
              <a:t>kn</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震荡的条件取并集即</a:t>
            </a:r>
            <a:r>
              <a:rPr lang="en-US" altLang="zh-CN" sz="1700" dirty="0" err="1">
                <a:solidFill>
                  <a:schemeClr val="accent2">
                    <a:lumMod val="75000"/>
                  </a:schemeClr>
                </a:solidFill>
                <a:latin typeface="华文楷体" panose="02010600040101010101" pitchFamily="2" charset="-122"/>
                <a:ea typeface="华文楷体" panose="02010600040101010101" pitchFamily="2" charset="-122"/>
                <a:sym typeface="+mn-ea"/>
              </a:rPr>
              <a:t>kn</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的震荡条件。对这些震荡条件做逻辑变化，可以得到</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oscflag1</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oscflag2……</a:t>
            </a:r>
            <a:r>
              <a:rPr lang="en-US" altLang="zh-CN" sz="1700" dirty="0" err="1">
                <a:solidFill>
                  <a:schemeClr val="accent2">
                    <a:lumMod val="75000"/>
                  </a:schemeClr>
                </a:solidFill>
                <a:latin typeface="华文楷体" panose="02010600040101010101" pitchFamily="2" charset="-122"/>
                <a:ea typeface="华文楷体" panose="02010600040101010101" pitchFamily="2" charset="-122"/>
                <a:sym typeface="+mn-ea"/>
              </a:rPr>
              <a:t>oscflagn</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，再用这些</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oscflag1,2,n</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等通过或门接入</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k1……</a:t>
            </a:r>
            <a:r>
              <a:rPr lang="en-US" altLang="zh-CN" sz="1700" dirty="0" err="1">
                <a:solidFill>
                  <a:schemeClr val="accent2">
                    <a:lumMod val="75000"/>
                  </a:schemeClr>
                </a:solidFill>
                <a:latin typeface="华文楷体" panose="02010600040101010101" pitchFamily="2" charset="-122"/>
                <a:ea typeface="华文楷体" panose="02010600040101010101" pitchFamily="2" charset="-122"/>
                <a:sym typeface="+mn-ea"/>
              </a:rPr>
              <a:t>kn</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环中，即可完成对电路的改造。而电路的</a:t>
            </a:r>
            <a:r>
              <a:rPr lang="en-US" altLang="zh-CN" sz="1700" dirty="0" err="1">
                <a:solidFill>
                  <a:schemeClr val="accent2">
                    <a:lumMod val="75000"/>
                  </a:schemeClr>
                </a:solidFill>
                <a:latin typeface="华文楷体" panose="02010600040101010101" pitchFamily="2" charset="-122"/>
                <a:ea typeface="华文楷体" panose="02010600040101010101" pitchFamily="2" charset="-122"/>
                <a:sym typeface="+mn-ea"/>
              </a:rPr>
              <a:t>OscFlag</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即为</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oscflag1</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oscflag2……</a:t>
            </a:r>
            <a:r>
              <a:rPr lang="en-US" altLang="zh-CN" sz="1700" dirty="0" err="1">
                <a:solidFill>
                  <a:schemeClr val="accent2">
                    <a:lumMod val="75000"/>
                  </a:schemeClr>
                </a:solidFill>
                <a:latin typeface="华文楷体" panose="02010600040101010101" pitchFamily="2" charset="-122"/>
                <a:ea typeface="华文楷体" panose="02010600040101010101" pitchFamily="2" charset="-122"/>
                <a:sym typeface="+mn-ea"/>
              </a:rPr>
              <a:t>oscflagn</a:t>
            </a:r>
            <a:r>
              <a:rPr lang="en-US" altLang="zh-CN" sz="1700" dirty="0">
                <a:solidFill>
                  <a:schemeClr val="accent2">
                    <a:lumMod val="75000"/>
                  </a:schemeClr>
                </a:solidFill>
                <a:latin typeface="华文楷体" panose="02010600040101010101" pitchFamily="2" charset="-122"/>
                <a:ea typeface="华文楷体" panose="02010600040101010101" pitchFamily="2" charset="-122"/>
                <a:sym typeface="+mn-ea"/>
              </a:rPr>
              <a:t> n</a:t>
            </a:r>
            <a:r>
              <a:rPr lang="zh-CN" altLang="en-US" sz="1700" dirty="0">
                <a:solidFill>
                  <a:schemeClr val="accent2">
                    <a:lumMod val="75000"/>
                  </a:schemeClr>
                </a:solidFill>
                <a:latin typeface="华文楷体" panose="02010600040101010101" pitchFamily="2" charset="-122"/>
                <a:ea typeface="华文楷体" panose="02010600040101010101" pitchFamily="2" charset="-122"/>
                <a:sym typeface="+mn-ea"/>
              </a:rPr>
              <a:t>个输入接入或门，即任何一个环震荡都认为电路会发生震荡。</a:t>
            </a:r>
            <a:endParaRPr lang="zh-CN" altLang="en-US" sz="1700" dirty="0">
              <a:solidFill>
                <a:schemeClr val="accent2">
                  <a:lumMod val="75000"/>
                </a:schemeClr>
              </a:solidFill>
              <a:latin typeface="华文楷体" panose="02010600040101010101" pitchFamily="2" charset="-122"/>
              <a:ea typeface="华文楷体" panose="02010600040101010101" pitchFamily="2" charset="-122"/>
            </a:endParaRPr>
          </a:p>
          <a:p>
            <a:pPr marL="0" indent="0">
              <a:buNone/>
            </a:pPr>
            <a:endParaRPr lang="en-US" altLang="zh-CN" dirty="0"/>
          </a:p>
          <a:p>
            <a:endParaRPr lang="zh-CN" altLang="en-US"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graphicFrame>
        <p:nvGraphicFramePr>
          <p:cNvPr id="4" name="表格 4"/>
          <p:cNvGraphicFramePr/>
          <p:nvPr>
            <p:extLst>
              <p:ext uri="{D42A27DB-BD31-4B8C-83A1-F6EECF244321}">
                <p14:modId xmlns:p14="http://schemas.microsoft.com/office/powerpoint/2010/main" val="2708248654"/>
              </p:ext>
            </p:extLst>
          </p:nvPr>
        </p:nvGraphicFramePr>
        <p:xfrm>
          <a:off x="-15875" y="1452880"/>
          <a:ext cx="9144000" cy="2823963"/>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20000"/>
                    </a:ext>
                  </a:extLst>
                </a:gridCol>
                <a:gridCol w="9144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gridCol w="914400">
                  <a:extLst>
                    <a:ext uri="{9D8B030D-6E8A-4147-A177-3AD203B41FA5}">
                      <a16:colId xmlns:a16="http://schemas.microsoft.com/office/drawing/2014/main" val="20003"/>
                    </a:ext>
                  </a:extLst>
                </a:gridCol>
                <a:gridCol w="914400">
                  <a:extLst>
                    <a:ext uri="{9D8B030D-6E8A-4147-A177-3AD203B41FA5}">
                      <a16:colId xmlns:a16="http://schemas.microsoft.com/office/drawing/2014/main" val="20004"/>
                    </a:ext>
                  </a:extLst>
                </a:gridCol>
                <a:gridCol w="914400">
                  <a:extLst>
                    <a:ext uri="{9D8B030D-6E8A-4147-A177-3AD203B41FA5}">
                      <a16:colId xmlns:a16="http://schemas.microsoft.com/office/drawing/2014/main" val="20005"/>
                    </a:ext>
                  </a:extLst>
                </a:gridCol>
                <a:gridCol w="914400">
                  <a:extLst>
                    <a:ext uri="{9D8B030D-6E8A-4147-A177-3AD203B41FA5}">
                      <a16:colId xmlns:a16="http://schemas.microsoft.com/office/drawing/2014/main" val="20006"/>
                    </a:ext>
                  </a:extLst>
                </a:gridCol>
                <a:gridCol w="914400">
                  <a:extLst>
                    <a:ext uri="{9D8B030D-6E8A-4147-A177-3AD203B41FA5}">
                      <a16:colId xmlns:a16="http://schemas.microsoft.com/office/drawing/2014/main" val="20007"/>
                    </a:ext>
                  </a:extLst>
                </a:gridCol>
                <a:gridCol w="914400">
                  <a:extLst>
                    <a:ext uri="{9D8B030D-6E8A-4147-A177-3AD203B41FA5}">
                      <a16:colId xmlns:a16="http://schemas.microsoft.com/office/drawing/2014/main" val="20008"/>
                    </a:ext>
                  </a:extLst>
                </a:gridCol>
                <a:gridCol w="914400">
                  <a:extLst>
                    <a:ext uri="{9D8B030D-6E8A-4147-A177-3AD203B41FA5}">
                      <a16:colId xmlns:a16="http://schemas.microsoft.com/office/drawing/2014/main" val="20009"/>
                    </a:ext>
                  </a:extLst>
                </a:gridCol>
              </a:tblGrid>
              <a:tr h="891540">
                <a:tc>
                  <a:txBody>
                    <a:bodyPr/>
                    <a:lstStyle/>
                    <a:p>
                      <a:endParaRPr lang="zh-CN" altLang="en-US" sz="1400" dirty="0"/>
                    </a:p>
                  </a:txBody>
                  <a:tcPr marL="68580" marR="68580" marT="34290" marB="34290"/>
                </a:tc>
                <a:tc>
                  <a:txBody>
                    <a:bodyPr/>
                    <a:lstStyle/>
                    <a:p>
                      <a:r>
                        <a:rPr lang="en-US" altLang="zh-CN" sz="1400" dirty="0"/>
                        <a:t>Gate_20_20_5</a:t>
                      </a:r>
                      <a:endParaRPr lang="zh-CN" altLang="en-US" sz="1400" dirty="0"/>
                    </a:p>
                  </a:txBody>
                  <a:tcPr marL="68580" marR="68580" marT="34290" marB="34290"/>
                </a:tc>
                <a:tc>
                  <a: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altLang="zh-CN" sz="1400" dirty="0"/>
                        <a:t>Gate_20_20_10</a:t>
                      </a:r>
                      <a:endParaRPr lang="zh-CN" altLang="en-US" sz="1400" dirty="0"/>
                    </a:p>
                  </a:txBody>
                  <a:tcPr marL="68580" marR="68580" marT="34290" marB="34290"/>
                </a:tc>
                <a:tc>
                  <a: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altLang="zh-CN" sz="1400" dirty="0"/>
                        <a:t>Gate_30_30_10</a:t>
                      </a:r>
                      <a:endParaRPr lang="zh-CN" altLang="en-US" sz="1400" dirty="0"/>
                    </a:p>
                    <a:p>
                      <a:endParaRPr lang="zh-CN" altLang="en-US" sz="1400" dirty="0"/>
                    </a:p>
                  </a:txBody>
                  <a:tcPr marL="68580" marR="68580" marT="34290" marB="34290"/>
                </a:tc>
                <a:tc>
                  <a: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altLang="zh-CN" sz="1400" dirty="0"/>
                        <a:t>Gate_40_40_10</a:t>
                      </a:r>
                      <a:endParaRPr lang="zh-CN" altLang="en-US" sz="1400" dirty="0"/>
                    </a:p>
                    <a:p>
                      <a:endParaRPr lang="zh-CN" altLang="en-US" sz="1400" dirty="0"/>
                    </a:p>
                  </a:txBody>
                  <a:tcPr marL="68580" marR="68580" marT="34290" marB="34290"/>
                </a:tc>
                <a:tc>
                  <a:txBody>
                    <a:bodyPr/>
                    <a:lstStyle/>
                    <a:p>
                      <a:r>
                        <a:rPr lang="en-US" altLang="zh-CN" sz="1400" dirty="0"/>
                        <a:t>Gate_100_100_20</a:t>
                      </a:r>
                      <a:endParaRPr lang="zh-CN" altLang="en-US" sz="1400" dirty="0"/>
                    </a:p>
                  </a:txBody>
                  <a:tcPr marL="68580" marR="68580" marT="34290" marB="34290"/>
                </a:tc>
                <a:tc>
                  <a: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altLang="zh-CN" sz="1400" dirty="0"/>
                        <a:t>Gate_200_200_20</a:t>
                      </a:r>
                      <a:endParaRPr lang="zh-CN" altLang="en-US" sz="1400" dirty="0"/>
                    </a:p>
                    <a:p>
                      <a:endParaRPr lang="zh-CN" altLang="en-US" sz="1400" dirty="0"/>
                    </a:p>
                  </a:txBody>
                  <a:tcPr marL="68580" marR="68580" marT="34290" marB="34290"/>
                </a:tc>
                <a:tc>
                  <a: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altLang="zh-CN" sz="1400" dirty="0"/>
                        <a:t>Gate_500_500_50</a:t>
                      </a:r>
                      <a:endParaRPr lang="zh-CN" altLang="en-US" sz="1400" dirty="0"/>
                    </a:p>
                    <a:p>
                      <a:endParaRPr lang="zh-CN" altLang="en-US" sz="1400" dirty="0"/>
                    </a:p>
                  </a:txBody>
                  <a:tcPr marL="68580" marR="68580" marT="34290" marB="34290"/>
                </a:tc>
                <a:tc>
                  <a: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altLang="zh-CN" sz="1400" dirty="0"/>
                        <a:t>Gate_1000_1000_50</a:t>
                      </a:r>
                      <a:endParaRPr lang="zh-CN" altLang="en-US" sz="1400" dirty="0"/>
                    </a:p>
                    <a:p>
                      <a:endParaRPr lang="zh-CN" altLang="en-US" sz="1400" dirty="0"/>
                    </a:p>
                  </a:txBody>
                  <a:tcPr marL="68580" marR="68580" marT="34290" marB="34290"/>
                </a:tc>
                <a:tc>
                  <a:txBody>
                    <a:bodyPr/>
                    <a:lstStyle/>
                    <a:p>
                      <a:r>
                        <a:rPr lang="en-US" altLang="zh-CN" sz="1400" dirty="0"/>
                        <a:t>Gate_2000_2000_100</a:t>
                      </a:r>
                      <a:endParaRPr lang="zh-CN" altLang="en-US" sz="1400" dirty="0"/>
                    </a:p>
                  </a:txBody>
                  <a:tcPr marL="68580" marR="68580" marT="34290" marB="34290"/>
                </a:tc>
                <a:extLst>
                  <a:ext uri="{0D108BD9-81ED-4DB2-BD59-A6C34878D82A}">
                    <a16:rowId xmlns:a16="http://schemas.microsoft.com/office/drawing/2014/main" val="10000"/>
                  </a:ext>
                </a:extLst>
              </a:tr>
              <a:tr h="633981">
                <a:tc>
                  <a:txBody>
                    <a:bodyPr/>
                    <a:lstStyle/>
                    <a:p>
                      <a:pPr algn="ctr"/>
                      <a:r>
                        <a:rPr lang="en-US" altLang="zh-CN" sz="1400" kern="1200" dirty="0">
                          <a:solidFill>
                            <a:schemeClr val="dk1"/>
                          </a:solidFill>
                          <a:latin typeface="+mn-lt"/>
                          <a:ea typeface="+mn-ea"/>
                          <a:cs typeface="+mn-cs"/>
                        </a:rPr>
                        <a:t>P1</a:t>
                      </a:r>
                      <a:endParaRPr lang="zh-CN" altLang="en-US" sz="1400" kern="1200" dirty="0">
                        <a:solidFill>
                          <a:schemeClr val="dk1"/>
                        </a:solidFill>
                        <a:latin typeface="+mn-lt"/>
                        <a:ea typeface="+mn-ea"/>
                        <a:cs typeface="+mn-cs"/>
                      </a:endParaRPr>
                    </a:p>
                  </a:txBody>
                  <a:tcPr marL="68580" marR="68580" marT="34290" marB="34290"/>
                </a:tc>
                <a:tc>
                  <a:txBody>
                    <a:bodyPr/>
                    <a:lstStyle/>
                    <a:p>
                      <a:pPr algn="ctr"/>
                      <a:r>
                        <a:rPr lang="en-US" altLang="zh-CN" sz="1400" kern="1200" dirty="0">
                          <a:solidFill>
                            <a:schemeClr val="dk1"/>
                          </a:solidFill>
                          <a:latin typeface="+mn-lt"/>
                          <a:ea typeface="+mn-ea"/>
                          <a:cs typeface="+mn-cs"/>
                        </a:rPr>
                        <a:t>0.030849 </a:t>
                      </a:r>
                      <a:endParaRPr lang="zh-CN" altLang="en-US" sz="1400" kern="1200" dirty="0">
                        <a:solidFill>
                          <a:schemeClr val="dk1"/>
                        </a:solidFill>
                        <a:latin typeface="+mn-lt"/>
                        <a:ea typeface="+mn-ea"/>
                        <a:cs typeface="+mn-cs"/>
                      </a:endParaRPr>
                    </a:p>
                  </a:txBody>
                  <a:tcPr marL="68580" marR="68580" marT="34290" marB="34290"/>
                </a:tc>
                <a:tc>
                  <a:txBody>
                    <a:bodyPr/>
                    <a:lstStyle/>
                    <a:p>
                      <a:pPr algn="ctr"/>
                      <a:r>
                        <a:rPr lang="en-US" altLang="zh-CN" sz="1400" dirty="0"/>
                        <a:t>0.033151</a:t>
                      </a:r>
                      <a:endParaRPr lang="zh-CN" altLang="en-US" sz="1400" dirty="0"/>
                    </a:p>
                  </a:txBody>
                  <a:tcPr marL="68580" marR="68580" marT="34290" marB="34290"/>
                </a:tc>
                <a:tc>
                  <a:txBody>
                    <a:bodyPr/>
                    <a:lstStyle/>
                    <a:p>
                      <a:pPr algn="ctr"/>
                      <a:r>
                        <a:rPr lang="en-US" altLang="zh-CN" sz="1400" dirty="0"/>
                        <a:t>0.031093</a:t>
                      </a:r>
                      <a:endParaRPr lang="zh-CN" altLang="en-US" sz="1400" dirty="0"/>
                    </a:p>
                  </a:txBody>
                  <a:tcPr marL="68580" marR="68580" marT="34290" marB="34290"/>
                </a:tc>
                <a:tc>
                  <a:txBody>
                    <a:bodyPr/>
                    <a:lstStyle/>
                    <a:p>
                      <a:pPr algn="ctr"/>
                      <a:r>
                        <a:rPr lang="en-US" altLang="zh-CN" sz="1400" dirty="0"/>
                        <a:t>0.00372</a:t>
                      </a:r>
                      <a:endParaRPr lang="zh-CN" altLang="en-US" sz="1400" dirty="0"/>
                    </a:p>
                  </a:txBody>
                  <a:tcPr marL="68580" marR="68580" marT="34290" marB="34290"/>
                </a:tc>
                <a:tc>
                  <a:txBody>
                    <a:bodyPr/>
                    <a:lstStyle/>
                    <a:p>
                      <a:pPr algn="ctr"/>
                      <a:r>
                        <a:rPr lang="en-US" altLang="zh-CN" sz="1400" dirty="0"/>
                        <a:t>0.04357</a:t>
                      </a:r>
                      <a:endParaRPr lang="zh-CN" altLang="en-US" sz="1400" dirty="0"/>
                    </a:p>
                  </a:txBody>
                  <a:tcPr marL="68580" marR="68580" marT="34290" marB="34290"/>
                </a:tc>
                <a:tc>
                  <a:txBody>
                    <a:bodyPr/>
                    <a:lstStyle/>
                    <a:p>
                      <a:pPr algn="ctr"/>
                      <a:r>
                        <a:rPr lang="en-US" altLang="zh-CN" sz="1400" dirty="0"/>
                        <a:t>0.021691</a:t>
                      </a:r>
                      <a:endParaRPr lang="zh-CN" altLang="en-US" sz="1400" dirty="0"/>
                    </a:p>
                  </a:txBody>
                  <a:tcPr marL="68580" marR="68580" marT="34290" marB="34290"/>
                </a:tc>
                <a:tc>
                  <a:txBody>
                    <a:bodyPr/>
                    <a:lstStyle/>
                    <a:p>
                      <a:pPr algn="ctr"/>
                      <a:r>
                        <a:rPr lang="en-US" altLang="zh-CN" sz="1400" dirty="0"/>
                        <a:t>0.106436</a:t>
                      </a:r>
                      <a:endParaRPr lang="zh-CN" altLang="en-US" sz="1400" dirty="0"/>
                    </a:p>
                  </a:txBody>
                  <a:tcPr marL="68580" marR="68580" marT="34290" marB="34290"/>
                </a:tc>
                <a:tc>
                  <a:txBody>
                    <a:bodyPr/>
                    <a:lstStyle/>
                    <a:p>
                      <a:pPr algn="ctr"/>
                      <a:r>
                        <a:rPr lang="en-US" altLang="zh-CN" sz="1400" dirty="0"/>
                        <a:t>0.127397</a:t>
                      </a:r>
                      <a:endParaRPr lang="zh-CN" altLang="en-US" sz="1400" dirty="0"/>
                    </a:p>
                  </a:txBody>
                  <a:tcPr marL="68580" marR="68580" marT="34290" marB="34290"/>
                </a:tc>
                <a:tc>
                  <a:txBody>
                    <a:bodyPr/>
                    <a:lstStyle/>
                    <a:p>
                      <a:pPr algn="ctr"/>
                      <a:r>
                        <a:rPr lang="en-US" altLang="zh-CN" sz="1400" dirty="0"/>
                        <a:t>0.232322</a:t>
                      </a:r>
                      <a:endParaRPr lang="zh-CN" altLang="en-US" sz="1400" dirty="0"/>
                    </a:p>
                  </a:txBody>
                  <a:tcPr marL="68580" marR="68580" marT="34290" marB="34290"/>
                </a:tc>
                <a:extLst>
                  <a:ext uri="{0D108BD9-81ED-4DB2-BD59-A6C34878D82A}">
                    <a16:rowId xmlns:a16="http://schemas.microsoft.com/office/drawing/2014/main" val="10001"/>
                  </a:ext>
                </a:extLst>
              </a:tr>
              <a:tr h="633981">
                <a:tc>
                  <a:txBody>
                    <a:bodyPr/>
                    <a:lstStyle/>
                    <a:p>
                      <a:pPr algn="ctr"/>
                      <a:r>
                        <a:rPr lang="en-US" altLang="zh-CN" sz="1400" dirty="0"/>
                        <a:t>P2/P3</a:t>
                      </a:r>
                      <a:endParaRPr lang="zh-CN" altLang="en-US" sz="1400" dirty="0"/>
                    </a:p>
                  </a:txBody>
                  <a:tcPr marL="68580" marR="68580" marT="34290" marB="34290"/>
                </a:tc>
                <a:tc>
                  <a:txBody>
                    <a:bodyPr/>
                    <a:lstStyle/>
                    <a:p>
                      <a:pPr algn="ctr"/>
                      <a:r>
                        <a:rPr lang="en-US" altLang="zh-CN" sz="1400"/>
                        <a:t>95360.004307</a:t>
                      </a:r>
                      <a:endParaRPr lang="zh-CN" altLang="en-US" sz="1400" dirty="0"/>
                    </a:p>
                  </a:txBody>
                  <a:tcPr marL="68580" marR="68580" marT="34290" marB="34290"/>
                </a:tc>
                <a:tc>
                  <a:txBody>
                    <a:bodyPr/>
                    <a:lstStyle/>
                    <a:p>
                      <a:pPr algn="ctr"/>
                      <a:r>
                        <a:rPr lang="en-US" altLang="zh-CN" sz="1400" dirty="0"/>
                        <a:t>0.002454</a:t>
                      </a:r>
                      <a:endParaRPr lang="zh-CN" altLang="en-US" sz="1400" dirty="0"/>
                    </a:p>
                  </a:txBody>
                  <a:tcPr marL="68580" marR="68580" marT="34290" marB="34290"/>
                </a:tc>
                <a:tc>
                  <a:txBody>
                    <a:bodyPr/>
                    <a:lstStyle/>
                    <a:p>
                      <a:pPr algn="ctr"/>
                      <a:r>
                        <a:rPr lang="en-US" altLang="zh-CN" sz="1400" dirty="0"/>
                        <a:t>0.001629</a:t>
                      </a:r>
                      <a:endParaRPr lang="zh-CN" altLang="en-US" sz="1400" dirty="0"/>
                    </a:p>
                  </a:txBody>
                  <a:tcPr marL="68580" marR="68580" marT="34290" marB="34290"/>
                </a:tc>
                <a:tc>
                  <a:txBody>
                    <a:bodyPr/>
                    <a:lstStyle/>
                    <a:p>
                      <a:pPr algn="ctr"/>
                      <a:r>
                        <a:rPr lang="en-US" altLang="zh-CN" sz="1400" dirty="0"/>
                        <a:t>0.001404</a:t>
                      </a:r>
                      <a:endParaRPr lang="zh-CN" altLang="en-US" sz="1400" dirty="0"/>
                    </a:p>
                  </a:txBody>
                  <a:tcPr marL="68580" marR="68580" marT="34290" marB="34290"/>
                </a:tc>
                <a:tc>
                  <a:txBody>
                    <a:bodyPr/>
                    <a:lstStyle/>
                    <a:p>
                      <a:pPr algn="ctr"/>
                      <a:r>
                        <a:rPr lang="en-US" altLang="zh-CN" sz="1400" dirty="0"/>
                        <a:t>0.002845</a:t>
                      </a:r>
                      <a:endParaRPr lang="zh-CN" altLang="en-US" sz="1400" dirty="0"/>
                    </a:p>
                  </a:txBody>
                  <a:tcPr marL="68580" marR="68580" marT="34290" marB="34290"/>
                </a:tc>
                <a:tc>
                  <a:txBody>
                    <a:bodyPr/>
                    <a:lstStyle/>
                    <a:p>
                      <a:pPr algn="ctr"/>
                      <a:r>
                        <a:rPr lang="en-US" altLang="zh-CN" sz="1400" dirty="0"/>
                        <a:t>0.002281</a:t>
                      </a:r>
                      <a:endParaRPr lang="zh-CN" altLang="en-US" sz="1400" dirty="0"/>
                    </a:p>
                  </a:txBody>
                  <a:tcPr marL="68580" marR="68580" marT="34290" marB="34290"/>
                </a:tc>
                <a:tc>
                  <a:txBody>
                    <a:bodyPr/>
                    <a:lstStyle/>
                    <a:p>
                      <a:pPr algn="ctr"/>
                      <a:r>
                        <a:rPr lang="en-US" altLang="zh-CN" sz="1400" dirty="0"/>
                        <a:t>0.005028</a:t>
                      </a:r>
                      <a:endParaRPr lang="zh-CN" altLang="en-US" sz="1400" dirty="0"/>
                    </a:p>
                  </a:txBody>
                  <a:tcPr marL="68580" marR="68580" marT="34290" marB="34290"/>
                </a:tc>
                <a:tc>
                  <a:txBody>
                    <a:bodyPr/>
                    <a:lstStyle/>
                    <a:p>
                      <a:pPr algn="ctr"/>
                      <a:r>
                        <a:rPr lang="en-US" altLang="zh-CN" sz="1400" dirty="0"/>
                        <a:t>0.008026</a:t>
                      </a:r>
                      <a:endParaRPr lang="zh-CN" altLang="en-US" sz="1400" dirty="0"/>
                    </a:p>
                  </a:txBody>
                  <a:tcPr marL="68580" marR="68580" marT="34290" marB="34290"/>
                </a:tc>
                <a:tc>
                  <a:txBody>
                    <a:bodyPr/>
                    <a:lstStyle/>
                    <a:p>
                      <a:pPr algn="ctr"/>
                      <a:r>
                        <a:rPr lang="en-US" altLang="zh-CN" sz="1400" dirty="0"/>
                        <a:t>0.009536</a:t>
                      </a:r>
                      <a:endParaRPr lang="zh-CN" altLang="en-US" sz="1400" dirty="0"/>
                    </a:p>
                  </a:txBody>
                  <a:tcPr marL="68580" marR="68580" marT="34290" marB="34290"/>
                </a:tc>
                <a:extLst>
                  <a:ext uri="{0D108BD9-81ED-4DB2-BD59-A6C34878D82A}">
                    <a16:rowId xmlns:a16="http://schemas.microsoft.com/office/drawing/2014/main" val="10002"/>
                  </a:ext>
                </a:extLst>
              </a:tr>
              <a:tr h="633981">
                <a:tc>
                  <a:txBody>
                    <a:bodyPr/>
                    <a:lstStyle/>
                    <a:p>
                      <a:pPr algn="ctr"/>
                      <a:r>
                        <a:rPr lang="en-US" altLang="zh-CN" sz="1400" dirty="0"/>
                        <a:t>P4</a:t>
                      </a:r>
                      <a:endParaRPr lang="zh-CN" altLang="en-US" sz="1400" dirty="0"/>
                    </a:p>
                  </a:txBody>
                  <a:tcPr marL="68580" marR="68580" marT="34290" marB="34290"/>
                </a:tc>
                <a:tc>
                  <a:txBody>
                    <a:bodyPr/>
                    <a:lstStyle/>
                    <a:p>
                      <a:pPr algn="ctr"/>
                      <a:r>
                        <a:rPr lang="en-US" altLang="zh-CN" sz="1400" dirty="0"/>
                        <a:t>0.001699</a:t>
                      </a:r>
                      <a:endParaRPr lang="zh-CN" altLang="en-US" sz="1400" dirty="0"/>
                    </a:p>
                  </a:txBody>
                  <a:tcPr marL="68580" marR="68580" marT="34290" marB="34290"/>
                </a:tc>
                <a:tc>
                  <a:txBody>
                    <a:bodyPr/>
                    <a:lstStyle/>
                    <a:p>
                      <a:pPr algn="ctr"/>
                      <a:r>
                        <a:rPr lang="en-US" altLang="zh-CN" sz="1400" dirty="0"/>
                        <a:t>0.000861</a:t>
                      </a:r>
                      <a:endParaRPr lang="zh-CN" altLang="en-US" sz="1400" dirty="0"/>
                    </a:p>
                  </a:txBody>
                  <a:tcPr marL="68580" marR="68580" marT="34290" marB="34290"/>
                </a:tc>
                <a:tc>
                  <a:txBody>
                    <a:bodyPr/>
                    <a:lstStyle/>
                    <a:p>
                      <a:pPr algn="ctr"/>
                      <a:r>
                        <a:rPr lang="en-US" altLang="zh-CN" sz="1400" dirty="0"/>
                        <a:t>0.000555</a:t>
                      </a:r>
                      <a:endParaRPr lang="zh-CN" altLang="en-US" sz="1400" dirty="0"/>
                    </a:p>
                  </a:txBody>
                  <a:tcPr marL="68580" marR="68580" marT="34290" marB="34290"/>
                </a:tc>
                <a:tc>
                  <a:txBody>
                    <a:bodyPr/>
                    <a:lstStyle/>
                    <a:p>
                      <a:pPr algn="ctr"/>
                      <a:r>
                        <a:rPr lang="en-US" altLang="zh-CN" sz="1400" dirty="0"/>
                        <a:t>0.000517</a:t>
                      </a:r>
                      <a:endParaRPr lang="zh-CN" altLang="en-US" sz="1400" dirty="0"/>
                    </a:p>
                  </a:txBody>
                  <a:tcPr marL="68580" marR="68580" marT="34290" marB="34290"/>
                </a:tc>
                <a:tc>
                  <a:txBody>
                    <a:bodyPr/>
                    <a:lstStyle/>
                    <a:p>
                      <a:pPr algn="ctr"/>
                      <a:r>
                        <a:rPr lang="en-US" altLang="zh-CN" sz="1400" dirty="0"/>
                        <a:t>0.001455</a:t>
                      </a:r>
                      <a:endParaRPr lang="zh-CN" altLang="en-US" sz="1400" dirty="0"/>
                    </a:p>
                  </a:txBody>
                  <a:tcPr marL="68580" marR="68580" marT="34290" marB="34290"/>
                </a:tc>
                <a:tc>
                  <a:txBody>
                    <a:bodyPr/>
                    <a:lstStyle/>
                    <a:p>
                      <a:pPr algn="ctr"/>
                      <a:r>
                        <a:rPr lang="en-US" altLang="zh-CN" sz="1400" dirty="0"/>
                        <a:t>0.000612</a:t>
                      </a:r>
                      <a:endParaRPr lang="zh-CN" altLang="en-US" sz="1400" dirty="0"/>
                    </a:p>
                  </a:txBody>
                  <a:tcPr marL="68580" marR="68580" marT="34290" marB="34290"/>
                </a:tc>
                <a:tc>
                  <a:txBody>
                    <a:bodyPr/>
                    <a:lstStyle/>
                    <a:p>
                      <a:pPr algn="ctr"/>
                      <a:r>
                        <a:rPr lang="en-US" altLang="zh-CN" sz="1400" dirty="0"/>
                        <a:t>0.003434</a:t>
                      </a:r>
                      <a:endParaRPr lang="zh-CN" altLang="en-US" sz="1400" dirty="0"/>
                    </a:p>
                  </a:txBody>
                  <a:tcPr marL="68580" marR="68580" marT="34290" marB="34290"/>
                </a:tc>
                <a:tc>
                  <a:txBody>
                    <a:bodyPr/>
                    <a:lstStyle/>
                    <a:p>
                      <a:pPr algn="ctr"/>
                      <a:r>
                        <a:rPr lang="en-US" altLang="zh-CN" sz="1400" dirty="0"/>
                        <a:t>0.001793</a:t>
                      </a:r>
                      <a:endParaRPr lang="zh-CN" altLang="en-US" sz="1400" dirty="0"/>
                    </a:p>
                  </a:txBody>
                  <a:tcPr marL="68580" marR="68580" marT="34290" marB="34290"/>
                </a:tc>
                <a:tc>
                  <a:txBody>
                    <a:bodyPr/>
                    <a:lstStyle/>
                    <a:p>
                      <a:pPr algn="ctr"/>
                      <a:r>
                        <a:rPr lang="en-US" altLang="zh-CN" sz="1400" dirty="0"/>
                        <a:t>0.002963</a:t>
                      </a:r>
                      <a:endParaRPr lang="zh-CN" altLang="en-US" sz="1400" dirty="0"/>
                    </a:p>
                  </a:txBody>
                  <a:tcPr marL="68580" marR="68580" marT="34290" marB="34290"/>
                </a:tc>
                <a:extLst>
                  <a:ext uri="{0D108BD9-81ED-4DB2-BD59-A6C34878D82A}">
                    <a16:rowId xmlns:a16="http://schemas.microsoft.com/office/drawing/2014/main" val="10003"/>
                  </a:ext>
                </a:extLst>
              </a:tr>
            </a:tbl>
          </a:graphicData>
        </a:graphic>
      </p:graphicFrame>
      <p:sp>
        <p:nvSpPr>
          <p:cNvPr id="8" name="标题 1"/>
          <p:cNvSpPr txBox="1"/>
          <p:nvPr/>
        </p:nvSpPr>
        <p:spPr>
          <a:xfrm>
            <a:off x="457200" y="211587"/>
            <a:ext cx="8229600" cy="85725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思源黑体 CN Normal" panose="020B0400000000000000" charset="-122"/>
                <a:cs typeface="+mj-cs"/>
              </a:defRPr>
            </a:lvl1pPr>
          </a:lstStyle>
          <a:p>
            <a:r>
              <a:rPr lang="zh-CN" altLang="en-US" sz="6000" dirty="0">
                <a:solidFill>
                  <a:schemeClr val="accent2">
                    <a:lumMod val="75000"/>
                  </a:schemeClr>
                </a:solidFill>
                <a:latin typeface="华文楷体" panose="02010600040101010101" pitchFamily="2" charset="-122"/>
                <a:ea typeface="华文楷体" panose="02010600040101010101" pitchFamily="2" charset="-122"/>
                <a:cs typeface="+mn-cs"/>
              </a:rPr>
              <a:t>结果</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withEffect">
                                  <p:stCondLst>
                                    <p:cond delay="300"/>
                                  </p:stCondLst>
                                  <p:childTnLst>
                                    <p:set>
                                      <p:cBhvr>
                                        <p:cTn id="6" dur="1" fill="hold">
                                          <p:stCondLst>
                                            <p:cond delay="0"/>
                                          </p:stCondLst>
                                        </p:cTn>
                                        <p:tgtEl>
                                          <p:spTgt spid="6"/>
                                        </p:tgtEl>
                                        <p:attrNameLst>
                                          <p:attrName>style.visibility</p:attrName>
                                        </p:attrNameLst>
                                      </p:cBhvr>
                                      <p:to>
                                        <p:strVal val="visible"/>
                                      </p:to>
                                    </p:set>
                                    <p:animEffect transition="in" filter="wedge">
                                      <p:cBhvr>
                                        <p:cTn id="7" dur="20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a:extLst>
              <a:ext uri="{FF2B5EF4-FFF2-40B4-BE49-F238E27FC236}">
                <a16:creationId xmlns:a16="http://schemas.microsoft.com/office/drawing/2014/main" id="{8D245EDC-D219-4234-B02D-C3C3500EA7BD}"/>
              </a:ext>
            </a:extLst>
          </p:cNvPr>
          <p:cNvGraphicFramePr/>
          <p:nvPr>
            <p:extLst>
              <p:ext uri="{D42A27DB-BD31-4B8C-83A1-F6EECF244321}">
                <p14:modId xmlns:p14="http://schemas.microsoft.com/office/powerpoint/2010/main" val="1321087680"/>
              </p:ext>
            </p:extLst>
          </p:nvPr>
        </p:nvGraphicFramePr>
        <p:xfrm>
          <a:off x="1524000" y="53975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609524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a:extLst>
              <a:ext uri="{FF2B5EF4-FFF2-40B4-BE49-F238E27FC236}">
                <a16:creationId xmlns:a16="http://schemas.microsoft.com/office/drawing/2014/main" id="{5EFA11E1-D392-452C-8FCE-D6AD4EB38515}"/>
              </a:ext>
            </a:extLst>
          </p:cNvPr>
          <p:cNvGraphicFramePr/>
          <p:nvPr>
            <p:extLst>
              <p:ext uri="{D42A27DB-BD31-4B8C-83A1-F6EECF244321}">
                <p14:modId xmlns:p14="http://schemas.microsoft.com/office/powerpoint/2010/main" val="2283186121"/>
              </p:ext>
            </p:extLst>
          </p:nvPr>
        </p:nvGraphicFramePr>
        <p:xfrm>
          <a:off x="1524000" y="53975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303056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
        <p:nvSpPr>
          <p:cNvPr id="8" name="标题 1"/>
          <p:cNvSpPr txBox="1"/>
          <p:nvPr/>
        </p:nvSpPr>
        <p:spPr>
          <a:xfrm>
            <a:off x="457200" y="211587"/>
            <a:ext cx="8229600" cy="85725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思源黑体 CN Normal" panose="020B0400000000000000" charset="-122"/>
                <a:cs typeface="+mj-cs"/>
              </a:defRPr>
            </a:lvl1pPr>
          </a:lstStyle>
          <a:p>
            <a:r>
              <a:rPr lang="zh-CN" altLang="en-US" sz="6000" dirty="0">
                <a:solidFill>
                  <a:schemeClr val="accent2">
                    <a:lumMod val="75000"/>
                  </a:schemeClr>
                </a:solidFill>
                <a:latin typeface="华文楷体" panose="02010600040101010101" pitchFamily="2" charset="-122"/>
                <a:ea typeface="华文楷体" panose="02010600040101010101" pitchFamily="2" charset="-122"/>
                <a:cs typeface="+mn-cs"/>
              </a:rPr>
              <a:t>改进方向</a:t>
            </a:r>
          </a:p>
        </p:txBody>
      </p:sp>
      <p:sp>
        <p:nvSpPr>
          <p:cNvPr id="2" name="文本框 1">
            <a:extLst>
              <a:ext uri="{FF2B5EF4-FFF2-40B4-BE49-F238E27FC236}">
                <a16:creationId xmlns:a16="http://schemas.microsoft.com/office/drawing/2014/main" id="{99ADAE55-C762-415F-8A0F-166BAA140E7B}"/>
              </a:ext>
            </a:extLst>
          </p:cNvPr>
          <p:cNvSpPr txBox="1"/>
          <p:nvPr/>
        </p:nvSpPr>
        <p:spPr>
          <a:xfrm>
            <a:off x="1388110" y="2065503"/>
            <a:ext cx="6518245" cy="923330"/>
          </a:xfrm>
          <a:prstGeom prst="rect">
            <a:avLst/>
          </a:prstGeom>
          <a:noFill/>
        </p:spPr>
        <p:txBody>
          <a:bodyPr wrap="square" rtlCol="0">
            <a:spAutoFit/>
          </a:bodyPr>
          <a:lstStyle/>
          <a:p>
            <a:r>
              <a:rPr lang="en-US" altLang="zh-CN" sz="1700" dirty="0">
                <a:solidFill>
                  <a:schemeClr val="accent2">
                    <a:lumMod val="75000"/>
                  </a:schemeClr>
                </a:solidFill>
                <a:latin typeface="华文楷体" panose="02010600040101010101" pitchFamily="2" charset="-122"/>
                <a:ea typeface="华文楷体" panose="02010600040101010101" pitchFamily="2" charset="-122"/>
              </a:rPr>
              <a:t>1</a:t>
            </a:r>
            <a:r>
              <a:rPr lang="zh-CN" altLang="en-US" sz="1700" dirty="0">
                <a:solidFill>
                  <a:schemeClr val="accent2">
                    <a:lumMod val="75000"/>
                  </a:schemeClr>
                </a:solidFill>
                <a:latin typeface="华文楷体" panose="02010600040101010101" pitchFamily="2" charset="-122"/>
                <a:ea typeface="华文楷体" panose="02010600040101010101" pitchFamily="2" charset="-122"/>
              </a:rPr>
              <a:t>、第一小题用时最长，读入数据和构建有向图需要优化</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r>
              <a:rPr lang="en-US" altLang="zh-CN" sz="1700" dirty="0">
                <a:solidFill>
                  <a:schemeClr val="accent2">
                    <a:lumMod val="75000"/>
                  </a:schemeClr>
                </a:solidFill>
                <a:latin typeface="华文楷体" panose="02010600040101010101" pitchFamily="2" charset="-122"/>
                <a:ea typeface="华文楷体" panose="02010600040101010101" pitchFamily="2" charset="-122"/>
              </a:rPr>
              <a:t>2</a:t>
            </a:r>
            <a:r>
              <a:rPr lang="zh-CN" altLang="en-US" sz="1700" dirty="0">
                <a:solidFill>
                  <a:schemeClr val="accent2">
                    <a:lumMod val="75000"/>
                  </a:schemeClr>
                </a:solidFill>
                <a:latin typeface="华文楷体" panose="02010600040101010101" pitchFamily="2" charset="-122"/>
                <a:ea typeface="华文楷体" panose="02010600040101010101" pitchFamily="2" charset="-122"/>
              </a:rPr>
              <a:t>、三环情况还需改进，希望能够得到更多输出结果</a:t>
            </a:r>
            <a:endParaRPr lang="en-US" altLang="zh-CN" sz="1700" dirty="0">
              <a:solidFill>
                <a:schemeClr val="accent2">
                  <a:lumMod val="75000"/>
                </a:schemeClr>
              </a:solidFill>
              <a:latin typeface="华文楷体" panose="02010600040101010101" pitchFamily="2" charset="-122"/>
              <a:ea typeface="华文楷体" panose="02010600040101010101" pitchFamily="2" charset="-122"/>
            </a:endParaRPr>
          </a:p>
          <a:p>
            <a:endParaRPr lang="zh-CN" altLang="en-US" dirty="0"/>
          </a:p>
        </p:txBody>
      </p:sp>
    </p:spTree>
    <p:extLst>
      <p:ext uri="{BB962C8B-B14F-4D97-AF65-F5344CB8AC3E}">
        <p14:creationId xmlns:p14="http://schemas.microsoft.com/office/powerpoint/2010/main" val="30658404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withEffect">
                                  <p:stCondLst>
                                    <p:cond delay="300"/>
                                  </p:stCondLst>
                                  <p:childTnLst>
                                    <p:set>
                                      <p:cBhvr>
                                        <p:cTn id="6" dur="1" fill="hold">
                                          <p:stCondLst>
                                            <p:cond delay="0"/>
                                          </p:stCondLst>
                                        </p:cTn>
                                        <p:tgtEl>
                                          <p:spTgt spid="6"/>
                                        </p:tgtEl>
                                        <p:attrNameLst>
                                          <p:attrName>style.visibility</p:attrName>
                                        </p:attrNameLst>
                                      </p:cBhvr>
                                      <p:to>
                                        <p:strVal val="visible"/>
                                      </p:to>
                                    </p:set>
                                    <p:animEffect transition="in" filter="wedge">
                                      <p:cBhvr>
                                        <p:cTn id="7" dur="20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2632660" y="1222711"/>
            <a:ext cx="3764377" cy="1470724"/>
          </a:xfrm>
          <a:prstGeom prst="rect">
            <a:avLst/>
          </a:prstGeom>
        </p:spPr>
        <p:txBody>
          <a:bodyPr wrap="square">
            <a:spAutoFit/>
          </a:bodyPr>
          <a:lstStyle/>
          <a:p>
            <a:pPr algn="ctr">
              <a:lnSpc>
                <a:spcPct val="150000"/>
              </a:lnSpc>
            </a:pPr>
            <a:r>
              <a:rPr lang="en-US" altLang="zh-CN" sz="6600" dirty="0">
                <a:solidFill>
                  <a:schemeClr val="accent2">
                    <a:lumMod val="75000"/>
                  </a:schemeClr>
                </a:solidFill>
                <a:latin typeface="华文楷体" panose="02010600040101010101" pitchFamily="2" charset="-122"/>
                <a:ea typeface="华文楷体" panose="02010600040101010101" pitchFamily="2" charset="-122"/>
              </a:rPr>
              <a:t>THANKS!</a:t>
            </a:r>
            <a:endParaRPr lang="zh-CN" altLang="en-US" sz="6600" b="0" dirty="0">
              <a:solidFill>
                <a:schemeClr val="accent2">
                  <a:lumMod val="75000"/>
                </a:schemeClr>
              </a:solidFill>
              <a:latin typeface="华文楷体" panose="02010600040101010101" pitchFamily="2" charset="-122"/>
              <a:ea typeface="华文楷体" panose="02010600040101010101" pitchFamily="2" charset="-122"/>
            </a:endParaRPr>
          </a:p>
        </p:txBody>
      </p:sp>
      <p:sp>
        <p:nvSpPr>
          <p:cNvPr id="26" name="矩形 25"/>
          <p:cNvSpPr/>
          <p:nvPr/>
        </p:nvSpPr>
        <p:spPr>
          <a:xfrm>
            <a:off x="1834088" y="2824308"/>
            <a:ext cx="5361523" cy="1165127"/>
          </a:xfrm>
          <a:prstGeom prst="rect">
            <a:avLst/>
          </a:prstGeom>
        </p:spPr>
        <p:txBody>
          <a:bodyPr wrap="square">
            <a:spAutoFit/>
          </a:bodyPr>
          <a:lstStyle/>
          <a:p>
            <a:pPr algn="ctr">
              <a:lnSpc>
                <a:spcPct val="150000"/>
              </a:lnSpc>
            </a:pPr>
            <a:r>
              <a:rPr lang="zh-CN" altLang="en-US" sz="3200" dirty="0">
                <a:solidFill>
                  <a:schemeClr val="accent2">
                    <a:lumMod val="75000"/>
                  </a:schemeClr>
                </a:solidFill>
                <a:latin typeface="华文楷体" panose="02010600040101010101" pitchFamily="2" charset="-122"/>
                <a:ea typeface="华文楷体" panose="02010600040101010101" pitchFamily="2" charset="-122"/>
              </a:rPr>
              <a:t>小组汇报到此结束</a:t>
            </a:r>
            <a:endParaRPr lang="en-US" altLang="zh-CN" sz="3200" dirty="0">
              <a:solidFill>
                <a:schemeClr val="accent2">
                  <a:lumMod val="75000"/>
                </a:schemeClr>
              </a:solidFill>
              <a:latin typeface="华文楷体" panose="02010600040101010101" pitchFamily="2" charset="-122"/>
              <a:ea typeface="华文楷体" panose="02010600040101010101" pitchFamily="2" charset="-122"/>
            </a:endParaRPr>
          </a:p>
          <a:p>
            <a:pPr algn="ctr">
              <a:lnSpc>
                <a:spcPct val="150000"/>
              </a:lnSpc>
            </a:pPr>
            <a:r>
              <a:rPr lang="zh-CN" altLang="en-US" sz="1600" dirty="0">
                <a:solidFill>
                  <a:schemeClr val="accent2">
                    <a:lumMod val="75000"/>
                  </a:schemeClr>
                </a:solidFill>
                <a:latin typeface="华文楷体" panose="02010600040101010101" pitchFamily="2" charset="-122"/>
                <a:ea typeface="华文楷体" panose="02010600040101010101" pitchFamily="2" charset="-122"/>
              </a:rPr>
              <a:t>组员：邱伟博，朱青云，陈逸华</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afterEffect">
                                  <p:stCondLst>
                                    <p:cond delay="0"/>
                                  </p:stCondLst>
                                  <p:iterate type="lt">
                                    <p:tmPct val="40000"/>
                                  </p:iterate>
                                  <p:childTnLst>
                                    <p:set>
                                      <p:cBhvr>
                                        <p:cTn id="6" dur="1" fill="hold">
                                          <p:stCondLst>
                                            <p:cond delay="0"/>
                                          </p:stCondLst>
                                        </p:cTn>
                                        <p:tgtEl>
                                          <p:spTgt spid="24"/>
                                        </p:tgtEl>
                                        <p:attrNameLst>
                                          <p:attrName>style.visibility</p:attrName>
                                        </p:attrNameLst>
                                      </p:cBhvr>
                                      <p:to>
                                        <p:strVal val="visible"/>
                                      </p:to>
                                    </p:set>
                                    <p:anim calcmode="lin" valueType="num">
                                      <p:cBhvr>
                                        <p:cTn id="7" dur="250" fill="hold"/>
                                        <p:tgtEl>
                                          <p:spTgt spid="24"/>
                                        </p:tgtEl>
                                        <p:attrNameLst>
                                          <p:attrName>ppt_x</p:attrName>
                                        </p:attrNameLst>
                                      </p:cBhvr>
                                      <p:tavLst>
                                        <p:tav tm="0">
                                          <p:val>
                                            <p:strVal val="#ppt_x"/>
                                          </p:val>
                                        </p:tav>
                                        <p:tav tm="100000">
                                          <p:val>
                                            <p:strVal val="#ppt_x"/>
                                          </p:val>
                                        </p:tav>
                                      </p:tavLst>
                                    </p:anim>
                                    <p:anim calcmode="lin" valueType="num">
                                      <p:cBhvr>
                                        <p:cTn id="8" dur="250" fill="hold"/>
                                        <p:tgtEl>
                                          <p:spTgt spid="24"/>
                                        </p:tgtEl>
                                        <p:attrNameLst>
                                          <p:attrName>ppt_y</p:attrName>
                                        </p:attrNameLst>
                                      </p:cBhvr>
                                      <p:tavLst>
                                        <p:tav tm="0">
                                          <p:val>
                                            <p:strVal val="#ppt_y-#ppt_h/2"/>
                                          </p:val>
                                        </p:tav>
                                        <p:tav tm="100000">
                                          <p:val>
                                            <p:strVal val="#ppt_y"/>
                                          </p:val>
                                        </p:tav>
                                      </p:tavLst>
                                    </p:anim>
                                    <p:anim calcmode="lin" valueType="num">
                                      <p:cBhvr>
                                        <p:cTn id="9" dur="250" fill="hold"/>
                                        <p:tgtEl>
                                          <p:spTgt spid="24"/>
                                        </p:tgtEl>
                                        <p:attrNameLst>
                                          <p:attrName>ppt_w</p:attrName>
                                        </p:attrNameLst>
                                      </p:cBhvr>
                                      <p:tavLst>
                                        <p:tav tm="0">
                                          <p:val>
                                            <p:strVal val="#ppt_w"/>
                                          </p:val>
                                        </p:tav>
                                        <p:tav tm="100000">
                                          <p:val>
                                            <p:strVal val="#ppt_w"/>
                                          </p:val>
                                        </p:tav>
                                      </p:tavLst>
                                    </p:anim>
                                    <p:anim calcmode="lin" valueType="num">
                                      <p:cBhvr>
                                        <p:cTn id="10" dur="250" fill="hold"/>
                                        <p:tgtEl>
                                          <p:spTgt spid="24"/>
                                        </p:tgtEl>
                                        <p:attrNameLst>
                                          <p:attrName>ppt_h</p:attrName>
                                        </p:attrNameLst>
                                      </p:cBhvr>
                                      <p:tavLst>
                                        <p:tav tm="0">
                                          <p:val>
                                            <p:fltVal val="0"/>
                                          </p:val>
                                        </p:tav>
                                        <p:tav tm="100000">
                                          <p:val>
                                            <p:strVal val="#ppt_h"/>
                                          </p:val>
                                        </p:tav>
                                      </p:tavLst>
                                    </p:anim>
                                  </p:childTnLst>
                                </p:cTn>
                              </p:par>
                            </p:childTnLst>
                          </p:cTn>
                        </p:par>
                        <p:par>
                          <p:cTn id="11" fill="hold">
                            <p:stCondLst>
                              <p:cond delay="850"/>
                            </p:stCondLst>
                            <p:childTnLst>
                              <p:par>
                                <p:cTn id="12" presetID="42" presetClass="entr" presetSubtype="0" fill="hold" grpId="0" nodeType="after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1000"/>
                                        <p:tgtEl>
                                          <p:spTgt spid="26"/>
                                        </p:tgtEl>
                                      </p:cBhvr>
                                    </p:animEffect>
                                    <p:anim calcmode="lin" valueType="num">
                                      <p:cBhvr>
                                        <p:cTn id="15" dur="1000" fill="hold"/>
                                        <p:tgtEl>
                                          <p:spTgt spid="26"/>
                                        </p:tgtEl>
                                        <p:attrNameLst>
                                          <p:attrName>ppt_x</p:attrName>
                                        </p:attrNameLst>
                                      </p:cBhvr>
                                      <p:tavLst>
                                        <p:tav tm="0">
                                          <p:val>
                                            <p:strVal val="#ppt_x"/>
                                          </p:val>
                                        </p:tav>
                                        <p:tav tm="100000">
                                          <p:val>
                                            <p:strVal val="#ppt_x"/>
                                          </p:val>
                                        </p:tav>
                                      </p:tavLst>
                                    </p:anim>
                                    <p:anim calcmode="lin" valueType="num">
                                      <p:cBhvr>
                                        <p:cTn id="1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06327" y="1694587"/>
            <a:ext cx="4705877" cy="1200329"/>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找出测试用例中所有的</a:t>
            </a:r>
            <a:r>
              <a:rPr lang="en-US" altLang="zh-CN" sz="3600" dirty="0">
                <a:solidFill>
                  <a:schemeClr val="accent2">
                    <a:lumMod val="75000"/>
                  </a:schemeClr>
                </a:solidFill>
                <a:latin typeface="华文楷体" panose="02010600040101010101" pitchFamily="2" charset="-122"/>
                <a:ea typeface="华文楷体" panose="02010600040101010101" pitchFamily="2" charset="-122"/>
              </a:rPr>
              <a:t>SCC</a:t>
            </a:r>
            <a:endParaRPr lang="zh-CN" altLang="en-US" sz="3600" dirty="0">
              <a:solidFill>
                <a:schemeClr val="accent2">
                  <a:lumMod val="75000"/>
                </a:schemeClr>
              </a:solidFill>
              <a:latin typeface="华文楷体" panose="02010600040101010101" pitchFamily="2" charset="-122"/>
              <a:ea typeface="华文楷体" panose="02010600040101010101" pitchFamily="2" charset="-122"/>
            </a:endParaRPr>
          </a:p>
        </p:txBody>
      </p:sp>
      <p:grpSp>
        <p:nvGrpSpPr>
          <p:cNvPr id="41" name="组合 40"/>
          <p:cNvGrpSpPr/>
          <p:nvPr/>
        </p:nvGrpSpPr>
        <p:grpSpPr>
          <a:xfrm>
            <a:off x="1520825" y="1622425"/>
            <a:ext cx="2059940" cy="1616710"/>
            <a:chOff x="4272487" y="985295"/>
            <a:chExt cx="53024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Q1</a:t>
              </a:r>
            </a:p>
          </p:txBody>
        </p:sp>
      </p:grpSp>
      <p:pic>
        <p:nvPicPr>
          <p:cNvPr id="6" name="图片 5" descr="11"/>
          <p:cNvPicPr>
            <a:picLocks noChangeAspect="1"/>
          </p:cNvPicPr>
          <p:nvPr/>
        </p:nvPicPr>
        <p:blipFill>
          <a:blip r:embed="rId3"/>
          <a:srcRect l="71319" t="21332"/>
          <a:stretch>
            <a:fillRect/>
          </a:stretch>
        </p:blipFill>
        <p:spPr>
          <a:xfrm>
            <a:off x="5811168" y="2666666"/>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63023" y="525251"/>
            <a:ext cx="6204202" cy="646331"/>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找出测试用例中所有的</a:t>
            </a:r>
            <a:r>
              <a:rPr lang="en-US" altLang="zh-CN" sz="3600" dirty="0">
                <a:solidFill>
                  <a:schemeClr val="accent2">
                    <a:lumMod val="75000"/>
                  </a:schemeClr>
                </a:solidFill>
                <a:latin typeface="华文楷体" panose="02010600040101010101" pitchFamily="2" charset="-122"/>
                <a:ea typeface="华文楷体" panose="02010600040101010101" pitchFamily="2" charset="-122"/>
              </a:rPr>
              <a:t>SCC</a:t>
            </a:r>
            <a:endParaRPr lang="zh-CN" altLang="en-US" sz="3600" dirty="0">
              <a:solidFill>
                <a:schemeClr val="accent2">
                  <a:lumMod val="75000"/>
                </a:schemeClr>
              </a:solidFill>
              <a:latin typeface="华文楷体" panose="02010600040101010101" pitchFamily="2" charset="-122"/>
              <a:ea typeface="华文楷体" panose="02010600040101010101" pitchFamily="2" charset="-122"/>
            </a:endParaRPr>
          </a:p>
        </p:txBody>
      </p:sp>
      <p:sp>
        <p:nvSpPr>
          <p:cNvPr id="15" name="TextBox 14"/>
          <p:cNvSpPr txBox="1"/>
          <p:nvPr/>
        </p:nvSpPr>
        <p:spPr>
          <a:xfrm>
            <a:off x="2139174" y="1608944"/>
            <a:ext cx="4557658" cy="369332"/>
          </a:xfrm>
          <a:prstGeom prst="rect">
            <a:avLst/>
          </a:prstGeom>
          <a:noFill/>
        </p:spPr>
        <p:txBody>
          <a:bodyPr wrap="square" rtlCol="0">
            <a:spAutoFit/>
          </a:bodyPr>
          <a:lstStyle/>
          <a:p>
            <a:r>
              <a:rPr lang="en-US" altLang="zh-CN" dirty="0" err="1">
                <a:solidFill>
                  <a:srgbClr val="FF0000"/>
                </a:solidFill>
              </a:rPr>
              <a:t>Tarjan</a:t>
            </a:r>
            <a:r>
              <a:rPr lang="zh-CN" altLang="en-US" dirty="0">
                <a:solidFill>
                  <a:srgbClr val="FF0000"/>
                </a:solidFill>
              </a:rPr>
              <a:t>算法：一个有向图，一次</a:t>
            </a:r>
            <a:r>
              <a:rPr lang="en-US" altLang="zh-CN" dirty="0">
                <a:solidFill>
                  <a:srgbClr val="FF0000"/>
                </a:solidFill>
              </a:rPr>
              <a:t>DFS</a:t>
            </a:r>
          </a:p>
        </p:txBody>
      </p:sp>
      <p:sp>
        <p:nvSpPr>
          <p:cNvPr id="28" name="TextBox 27"/>
          <p:cNvSpPr txBox="1"/>
          <p:nvPr/>
        </p:nvSpPr>
        <p:spPr>
          <a:xfrm>
            <a:off x="2131672" y="1171582"/>
            <a:ext cx="4068743" cy="338554"/>
          </a:xfrm>
          <a:prstGeom prst="rect">
            <a:avLst/>
          </a:prstGeom>
          <a:noFill/>
        </p:spPr>
        <p:txBody>
          <a:bodyPr wrap="none" rtlCol="0">
            <a:spAutoFit/>
          </a:bodyPr>
          <a:lstStyle/>
          <a:p>
            <a:r>
              <a:rPr lang="en-US" altLang="zh-CN" sz="1600" dirty="0"/>
              <a:t>Kosaraju</a:t>
            </a:r>
            <a:r>
              <a:rPr lang="zh-CN" altLang="en-US" sz="1600" dirty="0"/>
              <a:t>算法：正反两个有向图，两次</a:t>
            </a:r>
            <a:r>
              <a:rPr lang="en-US" altLang="zh-CN" sz="1600" dirty="0"/>
              <a:t>DFS</a:t>
            </a:r>
          </a:p>
        </p:txBody>
      </p:sp>
      <p:sp>
        <p:nvSpPr>
          <p:cNvPr id="30" name="椭圆 29"/>
          <p:cNvSpPr/>
          <p:nvPr/>
        </p:nvSpPr>
        <p:spPr>
          <a:xfrm>
            <a:off x="2069988" y="1325406"/>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grpSp>
        <p:nvGrpSpPr>
          <p:cNvPr id="41" name="组合 40"/>
          <p:cNvGrpSpPr/>
          <p:nvPr/>
        </p:nvGrpSpPr>
        <p:grpSpPr>
          <a:xfrm>
            <a:off x="184394" y="257859"/>
            <a:ext cx="2059940" cy="1616710"/>
            <a:chOff x="4272487" y="985295"/>
            <a:chExt cx="53024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Q1</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
        <p:nvSpPr>
          <p:cNvPr id="3" name="TextBox 14"/>
          <p:cNvSpPr txBox="1"/>
          <p:nvPr/>
        </p:nvSpPr>
        <p:spPr>
          <a:xfrm>
            <a:off x="2124170" y="2033396"/>
            <a:ext cx="6671067" cy="584775"/>
          </a:xfrm>
          <a:prstGeom prst="rect">
            <a:avLst/>
          </a:prstGeom>
          <a:noFill/>
        </p:spPr>
        <p:txBody>
          <a:bodyPr wrap="square" rtlCol="0">
            <a:spAutoFit/>
          </a:bodyPr>
          <a:lstStyle/>
          <a:p>
            <a:r>
              <a:rPr lang="en-US" altLang="zh-CN" sz="1600" dirty="0" err="1"/>
              <a:t>dfn</a:t>
            </a:r>
            <a:r>
              <a:rPr lang="en-US" altLang="zh-CN" sz="1600" dirty="0"/>
              <a:t>[]</a:t>
            </a:r>
            <a:r>
              <a:rPr lang="zh-CN" altLang="en-US" sz="1600" dirty="0"/>
              <a:t>和</a:t>
            </a:r>
            <a:r>
              <a:rPr lang="en-US" altLang="zh-CN" sz="1600" dirty="0"/>
              <a:t>low[]</a:t>
            </a:r>
            <a:r>
              <a:rPr lang="zh-CN" altLang="en-US" sz="1600" dirty="0"/>
              <a:t>。</a:t>
            </a:r>
            <a:r>
              <a:rPr lang="en-US" altLang="zh-CN" sz="1600" dirty="0" err="1"/>
              <a:t>dfn</a:t>
            </a:r>
            <a:r>
              <a:rPr lang="en-US" altLang="zh-CN" sz="1600" dirty="0"/>
              <a:t>[u]</a:t>
            </a:r>
            <a:r>
              <a:rPr lang="zh-CN" altLang="en-US" sz="1600" dirty="0"/>
              <a:t>表示节点</a:t>
            </a:r>
            <a:r>
              <a:rPr lang="en-US" altLang="zh-CN" sz="1600" dirty="0"/>
              <a:t>u</a:t>
            </a:r>
            <a:r>
              <a:rPr lang="zh-CN" altLang="en-US" sz="1600" dirty="0"/>
              <a:t>被搜索的次序编号（时间戳），而</a:t>
            </a:r>
            <a:r>
              <a:rPr lang="en-US" altLang="zh-CN" sz="1600" dirty="0"/>
              <a:t>low[u]</a:t>
            </a:r>
            <a:r>
              <a:rPr lang="zh-CN" altLang="en-US" sz="1600" dirty="0"/>
              <a:t>表示</a:t>
            </a:r>
            <a:r>
              <a:rPr lang="en-US" altLang="zh-CN" sz="1600" dirty="0"/>
              <a:t>u</a:t>
            </a:r>
            <a:r>
              <a:rPr lang="zh-CN" altLang="en-US" sz="1600" dirty="0"/>
              <a:t>或</a:t>
            </a:r>
            <a:r>
              <a:rPr lang="en-US" altLang="zh-CN" sz="1600" dirty="0"/>
              <a:t>u</a:t>
            </a:r>
            <a:r>
              <a:rPr lang="zh-CN" altLang="en-US" sz="1600" dirty="0"/>
              <a:t>的子树能够追溯到的最早的栈中节点的次序号</a:t>
            </a:r>
            <a:endParaRPr lang="en-US" altLang="zh-CN" sz="1600" dirty="0"/>
          </a:p>
        </p:txBody>
      </p:sp>
      <p:sp>
        <p:nvSpPr>
          <p:cNvPr id="4" name="椭圆 3"/>
          <p:cNvSpPr/>
          <p:nvPr/>
        </p:nvSpPr>
        <p:spPr>
          <a:xfrm>
            <a:off x="2069988" y="2319099"/>
            <a:ext cx="61684" cy="61070"/>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5" name="椭圆 4"/>
          <p:cNvSpPr/>
          <p:nvPr/>
        </p:nvSpPr>
        <p:spPr>
          <a:xfrm>
            <a:off x="2069988" y="1783587"/>
            <a:ext cx="61684" cy="61070"/>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8" name="TextBox 14"/>
          <p:cNvSpPr txBox="1"/>
          <p:nvPr/>
        </p:nvSpPr>
        <p:spPr>
          <a:xfrm>
            <a:off x="2244334" y="2666474"/>
            <a:ext cx="6671067" cy="307777"/>
          </a:xfrm>
          <a:prstGeom prst="rect">
            <a:avLst/>
          </a:prstGeom>
          <a:noFill/>
        </p:spPr>
        <p:txBody>
          <a:bodyPr wrap="square" rtlCol="0">
            <a:spAutoFit/>
          </a:bodyPr>
          <a:lstStyle/>
          <a:p>
            <a:r>
              <a:rPr lang="zh-CN" altLang="en-US" sz="1400" dirty="0"/>
              <a:t>从任意一个未访问的节点开始</a:t>
            </a:r>
            <a:r>
              <a:rPr lang="en-US" altLang="zh-CN" sz="1400" dirty="0"/>
              <a:t>DFS</a:t>
            </a:r>
            <a:r>
              <a:rPr lang="zh-CN" altLang="en-US" sz="1400" dirty="0"/>
              <a:t>，将遍历到的节点加入栈中。</a:t>
            </a:r>
            <a:endParaRPr lang="en-US" altLang="zh-CN" sz="1400" dirty="0"/>
          </a:p>
        </p:txBody>
      </p:sp>
      <p:sp>
        <p:nvSpPr>
          <p:cNvPr id="9" name="TextBox 14"/>
          <p:cNvSpPr txBox="1"/>
          <p:nvPr/>
        </p:nvSpPr>
        <p:spPr>
          <a:xfrm>
            <a:off x="2244333" y="3613676"/>
            <a:ext cx="6671067" cy="523220"/>
          </a:xfrm>
          <a:prstGeom prst="rect">
            <a:avLst/>
          </a:prstGeom>
          <a:noFill/>
        </p:spPr>
        <p:txBody>
          <a:bodyPr wrap="square" rtlCol="0">
            <a:spAutoFit/>
          </a:bodyPr>
          <a:lstStyle/>
          <a:p>
            <a:r>
              <a:rPr lang="zh-CN" altLang="en-US" sz="1400" dirty="0"/>
              <a:t>当</a:t>
            </a:r>
            <a:r>
              <a:rPr lang="en-US" altLang="zh-CN" sz="1400" dirty="0" err="1"/>
              <a:t>dfn</a:t>
            </a:r>
            <a:r>
              <a:rPr lang="en-US" altLang="zh-CN" sz="1400" dirty="0"/>
              <a:t>[u] == low[u]</a:t>
            </a:r>
            <a:r>
              <a:rPr lang="zh-CN" altLang="en-US" sz="1400" dirty="0"/>
              <a:t>时，表示找到了一个强连通分量，将栈中从</a:t>
            </a:r>
            <a:r>
              <a:rPr lang="en-US" altLang="zh-CN" sz="1400" dirty="0"/>
              <a:t>u</a:t>
            </a:r>
            <a:r>
              <a:rPr lang="zh-CN" altLang="en-US" sz="1400" dirty="0"/>
              <a:t>开始的所有节点弹出，这些节点构成一个强连通分量</a:t>
            </a:r>
            <a:endParaRPr lang="en-US" altLang="zh-CN" sz="1400" dirty="0"/>
          </a:p>
        </p:txBody>
      </p:sp>
      <p:sp>
        <p:nvSpPr>
          <p:cNvPr id="10" name="TextBox 14"/>
          <p:cNvSpPr txBox="1"/>
          <p:nvPr/>
        </p:nvSpPr>
        <p:spPr>
          <a:xfrm>
            <a:off x="2244334" y="2724053"/>
            <a:ext cx="6671067" cy="954107"/>
          </a:xfrm>
          <a:prstGeom prst="rect">
            <a:avLst/>
          </a:prstGeom>
          <a:noFill/>
        </p:spPr>
        <p:txBody>
          <a:bodyPr wrap="square" rtlCol="0">
            <a:spAutoFit/>
          </a:bodyPr>
          <a:lstStyle/>
          <a:p>
            <a:endParaRPr lang="en-US" altLang="zh-CN" sz="1400" dirty="0"/>
          </a:p>
          <a:p>
            <a:r>
              <a:rPr lang="zh-CN" altLang="en-US" sz="1400" dirty="0"/>
              <a:t>对于每个节点</a:t>
            </a:r>
            <a:r>
              <a:rPr lang="en-US" altLang="zh-CN" sz="1400" dirty="0"/>
              <a:t>u</a:t>
            </a:r>
            <a:r>
              <a:rPr lang="zh-CN" altLang="en-US" sz="1400" dirty="0"/>
              <a:t>，如果</a:t>
            </a:r>
            <a:r>
              <a:rPr lang="en-US" altLang="zh-CN" sz="1400" dirty="0"/>
              <a:t>u</a:t>
            </a:r>
            <a:r>
              <a:rPr lang="zh-CN" altLang="en-US" sz="1400" dirty="0"/>
              <a:t>和</a:t>
            </a:r>
            <a:r>
              <a:rPr lang="en-US" altLang="zh-CN" sz="1400" dirty="0"/>
              <a:t>v</a:t>
            </a:r>
            <a:r>
              <a:rPr lang="zh-CN" altLang="en-US" sz="1400" dirty="0"/>
              <a:t>有边相连：</a:t>
            </a:r>
            <a:endParaRPr lang="en-US" altLang="zh-CN" sz="1400" dirty="0"/>
          </a:p>
          <a:p>
            <a:r>
              <a:rPr lang="zh-CN" altLang="en-US" sz="1400" dirty="0"/>
              <a:t>        如果</a:t>
            </a:r>
            <a:r>
              <a:rPr lang="en-US" altLang="zh-CN" sz="1400" dirty="0"/>
              <a:t>v</a:t>
            </a:r>
            <a:r>
              <a:rPr lang="zh-CN" altLang="en-US" sz="1400" dirty="0"/>
              <a:t>未被访问过，则递归地对</a:t>
            </a:r>
            <a:r>
              <a:rPr lang="en-US" altLang="zh-CN" sz="1400" dirty="0"/>
              <a:t>v</a:t>
            </a:r>
            <a:r>
              <a:rPr lang="zh-CN" altLang="en-US" sz="1400" dirty="0"/>
              <a:t>进行</a:t>
            </a:r>
            <a:r>
              <a:rPr lang="en-US" altLang="zh-CN" sz="1400" dirty="0"/>
              <a:t>DFS</a:t>
            </a:r>
            <a:r>
              <a:rPr lang="zh-CN" altLang="en-US" sz="1400" dirty="0"/>
              <a:t>，并更新</a:t>
            </a:r>
            <a:r>
              <a:rPr lang="en-US" altLang="zh-CN" sz="1400" dirty="0"/>
              <a:t>low[u]</a:t>
            </a:r>
            <a:r>
              <a:rPr lang="zh-CN" altLang="en-US" sz="1400" dirty="0"/>
              <a:t>为</a:t>
            </a:r>
            <a:r>
              <a:rPr lang="en-US" altLang="zh-CN" sz="1400" dirty="0"/>
              <a:t>min(low[u],low[v])</a:t>
            </a:r>
          </a:p>
          <a:p>
            <a:r>
              <a:rPr lang="zh-CN" altLang="en-US" sz="1400" dirty="0"/>
              <a:t>        如果</a:t>
            </a:r>
            <a:r>
              <a:rPr lang="en-US" altLang="zh-CN" sz="1400" dirty="0"/>
              <a:t>v</a:t>
            </a:r>
            <a:r>
              <a:rPr lang="zh-CN" altLang="en-US" sz="1400" dirty="0"/>
              <a:t>已在栈中，则更新</a:t>
            </a:r>
            <a:r>
              <a:rPr lang="en-US" altLang="zh-CN" sz="1400" dirty="0"/>
              <a:t>low[u]</a:t>
            </a:r>
            <a:r>
              <a:rPr lang="zh-CN" altLang="en-US" sz="1400" dirty="0"/>
              <a:t>为</a:t>
            </a:r>
            <a:r>
              <a:rPr lang="en-US" altLang="zh-CN" sz="1400" dirty="0"/>
              <a:t>min(low[u],</a:t>
            </a:r>
            <a:r>
              <a:rPr lang="en-US" altLang="zh-CN" sz="1400" dirty="0" err="1"/>
              <a:t>dfn</a:t>
            </a:r>
            <a:r>
              <a:rPr lang="en-US" altLang="zh-CN" sz="1400" dirty="0"/>
              <a:t>[v])</a:t>
            </a:r>
          </a:p>
        </p:txBody>
      </p:sp>
      <p:sp>
        <p:nvSpPr>
          <p:cNvPr id="11" name="椭圆 10"/>
          <p:cNvSpPr/>
          <p:nvPr/>
        </p:nvSpPr>
        <p:spPr>
          <a:xfrm>
            <a:off x="2213490" y="2786469"/>
            <a:ext cx="61684" cy="61070"/>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13" name="椭圆 12"/>
          <p:cNvSpPr/>
          <p:nvPr/>
        </p:nvSpPr>
        <p:spPr>
          <a:xfrm>
            <a:off x="2213490" y="3071288"/>
            <a:ext cx="61684" cy="61070"/>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14" name="椭圆 13"/>
          <p:cNvSpPr/>
          <p:nvPr/>
        </p:nvSpPr>
        <p:spPr>
          <a:xfrm>
            <a:off x="2213490" y="3732246"/>
            <a:ext cx="61684" cy="61070"/>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12" presetClass="entr" presetSubtype="8" fill="hold" grpId="0" nodeType="withEffect">
                                  <p:stCondLst>
                                    <p:cond delay="300"/>
                                  </p:stCondLst>
                                  <p:childTnLst>
                                    <p:set>
                                      <p:cBhvr>
                                        <p:cTn id="17" dur="1" fill="hold">
                                          <p:stCondLst>
                                            <p:cond delay="0"/>
                                          </p:stCondLst>
                                        </p:cTn>
                                        <p:tgtEl>
                                          <p:spTgt spid="15"/>
                                        </p:tgtEl>
                                        <p:attrNameLst>
                                          <p:attrName>style.visibility</p:attrName>
                                        </p:attrNameLst>
                                      </p:cBhvr>
                                      <p:to>
                                        <p:strVal val="visible"/>
                                      </p:to>
                                    </p:set>
                                    <p:anim calcmode="lin" valueType="num">
                                      <p:cBhvr additive="base">
                                        <p:cTn id="18" dur="500"/>
                                        <p:tgtEl>
                                          <p:spTgt spid="15"/>
                                        </p:tgtEl>
                                        <p:attrNameLst>
                                          <p:attrName>ppt_x</p:attrName>
                                        </p:attrNameLst>
                                      </p:cBhvr>
                                      <p:tavLst>
                                        <p:tav tm="0">
                                          <p:val>
                                            <p:strVal val="#ppt_x-#ppt_w*1.125000"/>
                                          </p:val>
                                        </p:tav>
                                        <p:tav tm="100000">
                                          <p:val>
                                            <p:strVal val="#ppt_x"/>
                                          </p:val>
                                        </p:tav>
                                      </p:tavLst>
                                    </p:anim>
                                    <p:animEffect transition="in" filter="wipe(right)">
                                      <p:cBhvr>
                                        <p:cTn id="19" dur="500"/>
                                        <p:tgtEl>
                                          <p:spTgt spid="15"/>
                                        </p:tgtEl>
                                      </p:cBhvr>
                                    </p:animEffect>
                                  </p:childTnLst>
                                </p:cTn>
                              </p:par>
                              <p:par>
                                <p:cTn id="20" presetID="12" presetClass="entr" presetSubtype="8"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additive="base">
                                        <p:cTn id="22" dur="500"/>
                                        <p:tgtEl>
                                          <p:spTgt spid="30"/>
                                        </p:tgtEl>
                                        <p:attrNameLst>
                                          <p:attrName>ppt_x</p:attrName>
                                        </p:attrNameLst>
                                      </p:cBhvr>
                                      <p:tavLst>
                                        <p:tav tm="0">
                                          <p:val>
                                            <p:strVal val="#ppt_x-#ppt_w*1.125000"/>
                                          </p:val>
                                        </p:tav>
                                        <p:tav tm="100000">
                                          <p:val>
                                            <p:strVal val="#ppt_x"/>
                                          </p:val>
                                        </p:tav>
                                      </p:tavLst>
                                    </p:anim>
                                    <p:animEffect transition="in" filter="wipe(right)">
                                      <p:cBhvr>
                                        <p:cTn id="23" dur="500"/>
                                        <p:tgtEl>
                                          <p:spTgt spid="30"/>
                                        </p:tgtEl>
                                      </p:cBhvr>
                                    </p:animEffect>
                                  </p:childTnLst>
                                </p:cTn>
                              </p:par>
                              <p:par>
                                <p:cTn id="24" presetID="12" presetClass="entr" presetSubtype="8" fill="hold" grpId="0" nodeType="withEffect">
                                  <p:stCondLst>
                                    <p:cond delay="300"/>
                                  </p:stCondLst>
                                  <p:childTnLst>
                                    <p:set>
                                      <p:cBhvr>
                                        <p:cTn id="25" dur="1" fill="hold">
                                          <p:stCondLst>
                                            <p:cond delay="0"/>
                                          </p:stCondLst>
                                        </p:cTn>
                                        <p:tgtEl>
                                          <p:spTgt spid="28"/>
                                        </p:tgtEl>
                                        <p:attrNameLst>
                                          <p:attrName>style.visibility</p:attrName>
                                        </p:attrNameLst>
                                      </p:cBhvr>
                                      <p:to>
                                        <p:strVal val="visible"/>
                                      </p:to>
                                    </p:set>
                                    <p:anim calcmode="lin" valueType="num">
                                      <p:cBhvr additive="base">
                                        <p:cTn id="26" dur="500"/>
                                        <p:tgtEl>
                                          <p:spTgt spid="28"/>
                                        </p:tgtEl>
                                        <p:attrNameLst>
                                          <p:attrName>ppt_x</p:attrName>
                                        </p:attrNameLst>
                                      </p:cBhvr>
                                      <p:tavLst>
                                        <p:tav tm="0">
                                          <p:val>
                                            <p:strVal val="#ppt_x-#ppt_w*1.125000"/>
                                          </p:val>
                                        </p:tav>
                                        <p:tav tm="100000">
                                          <p:val>
                                            <p:strVal val="#ppt_x"/>
                                          </p:val>
                                        </p:tav>
                                      </p:tavLst>
                                    </p:anim>
                                    <p:animEffect transition="in" filter="wipe(right)">
                                      <p:cBhvr>
                                        <p:cTn id="27" dur="500"/>
                                        <p:tgtEl>
                                          <p:spTgt spid="28"/>
                                        </p:tgtEl>
                                      </p:cBhvr>
                                    </p:animEffect>
                                  </p:childTnLst>
                                </p:cTn>
                              </p:par>
                              <p:par>
                                <p:cTn id="28" presetID="20" presetClass="entr" presetSubtype="0" fill="hold" nodeType="withEffect">
                                  <p:stCondLst>
                                    <p:cond delay="300"/>
                                  </p:stCondLst>
                                  <p:childTnLst>
                                    <p:set>
                                      <p:cBhvr>
                                        <p:cTn id="29" dur="1" fill="hold">
                                          <p:stCondLst>
                                            <p:cond delay="0"/>
                                          </p:stCondLst>
                                        </p:cTn>
                                        <p:tgtEl>
                                          <p:spTgt spid="6"/>
                                        </p:tgtEl>
                                        <p:attrNameLst>
                                          <p:attrName>style.visibility</p:attrName>
                                        </p:attrNameLst>
                                      </p:cBhvr>
                                      <p:to>
                                        <p:strVal val="visible"/>
                                      </p:to>
                                    </p:set>
                                    <p:animEffect transition="in" filter="wedge">
                                      <p:cBhvr>
                                        <p:cTn id="30" dur="2000"/>
                                        <p:tgtEl>
                                          <p:spTgt spid="6"/>
                                        </p:tgtEl>
                                      </p:cBhvr>
                                    </p:animEffect>
                                  </p:childTnLst>
                                </p:cTn>
                              </p:par>
                              <p:par>
                                <p:cTn id="31" presetID="42" presetClass="entr" presetSubtype="0" fill="hold"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1000"/>
                                        <p:tgtEl>
                                          <p:spTgt spid="12"/>
                                        </p:tgtEl>
                                      </p:cBhvr>
                                    </p:animEffect>
                                    <p:anim calcmode="lin" valueType="num">
                                      <p:cBhvr>
                                        <p:cTn id="34" dur="1000" fill="hold"/>
                                        <p:tgtEl>
                                          <p:spTgt spid="12"/>
                                        </p:tgtEl>
                                        <p:attrNameLst>
                                          <p:attrName>ppt_x</p:attrName>
                                        </p:attrNameLst>
                                      </p:cBhvr>
                                      <p:tavLst>
                                        <p:tav tm="0">
                                          <p:val>
                                            <p:strVal val="#ppt_x"/>
                                          </p:val>
                                        </p:tav>
                                        <p:tav tm="100000">
                                          <p:val>
                                            <p:strVal val="#ppt_x"/>
                                          </p:val>
                                        </p:tav>
                                      </p:tavLst>
                                    </p:anim>
                                    <p:anim calcmode="lin" valueType="num">
                                      <p:cBhvr>
                                        <p:cTn id="35" dur="1000" fill="hold"/>
                                        <p:tgtEl>
                                          <p:spTgt spid="12"/>
                                        </p:tgtEl>
                                        <p:attrNameLst>
                                          <p:attrName>ppt_y</p:attrName>
                                        </p:attrNameLst>
                                      </p:cBhvr>
                                      <p:tavLst>
                                        <p:tav tm="0">
                                          <p:val>
                                            <p:strVal val="#ppt_y+.1"/>
                                          </p:val>
                                        </p:tav>
                                        <p:tav tm="100000">
                                          <p:val>
                                            <p:strVal val="#ppt_y"/>
                                          </p:val>
                                        </p:tav>
                                      </p:tavLst>
                                    </p:anim>
                                  </p:childTnLst>
                                </p:cTn>
                              </p:par>
                              <p:par>
                                <p:cTn id="36" presetID="12" presetClass="entr" presetSubtype="8" fill="hold" grpId="0" nodeType="withEffect">
                                  <p:stCondLst>
                                    <p:cond delay="300"/>
                                  </p:stCondLst>
                                  <p:childTnLst>
                                    <p:set>
                                      <p:cBhvr>
                                        <p:cTn id="37" dur="1" fill="hold">
                                          <p:stCondLst>
                                            <p:cond delay="0"/>
                                          </p:stCondLst>
                                        </p:cTn>
                                        <p:tgtEl>
                                          <p:spTgt spid="3"/>
                                        </p:tgtEl>
                                        <p:attrNameLst>
                                          <p:attrName>style.visibility</p:attrName>
                                        </p:attrNameLst>
                                      </p:cBhvr>
                                      <p:to>
                                        <p:strVal val="visible"/>
                                      </p:to>
                                    </p:set>
                                    <p:anim calcmode="lin" valueType="num">
                                      <p:cBhvr additive="base">
                                        <p:cTn id="38" dur="500"/>
                                        <p:tgtEl>
                                          <p:spTgt spid="3"/>
                                        </p:tgtEl>
                                        <p:attrNameLst>
                                          <p:attrName>ppt_x</p:attrName>
                                        </p:attrNameLst>
                                      </p:cBhvr>
                                      <p:tavLst>
                                        <p:tav tm="0">
                                          <p:val>
                                            <p:strVal val="#ppt_x-#ppt_w*1.125000"/>
                                          </p:val>
                                        </p:tav>
                                        <p:tav tm="100000">
                                          <p:val>
                                            <p:strVal val="#ppt_x"/>
                                          </p:val>
                                        </p:tav>
                                      </p:tavLst>
                                    </p:anim>
                                    <p:animEffect transition="in" filter="wipe(right)">
                                      <p:cBhvr>
                                        <p:cTn id="39" dur="500"/>
                                        <p:tgtEl>
                                          <p:spTgt spid="3"/>
                                        </p:tgtEl>
                                      </p:cBhvr>
                                    </p:animEffect>
                                  </p:childTnLst>
                                </p:cTn>
                              </p:par>
                            </p:childTnLst>
                          </p:cTn>
                        </p:par>
                        <p:par>
                          <p:cTn id="40" fill="hold">
                            <p:stCondLst>
                              <p:cond delay="1500"/>
                            </p:stCondLst>
                            <p:childTnLst>
                              <p:par>
                                <p:cTn id="41" presetID="12" presetClass="entr" presetSubtype="8" fill="hold" grpId="0" nodeType="after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additive="base">
                                        <p:cTn id="43" dur="500"/>
                                        <p:tgtEl>
                                          <p:spTgt spid="4"/>
                                        </p:tgtEl>
                                        <p:attrNameLst>
                                          <p:attrName>ppt_x</p:attrName>
                                        </p:attrNameLst>
                                      </p:cBhvr>
                                      <p:tavLst>
                                        <p:tav tm="0">
                                          <p:val>
                                            <p:strVal val="#ppt_x-#ppt_w*1.125000"/>
                                          </p:val>
                                        </p:tav>
                                        <p:tav tm="100000">
                                          <p:val>
                                            <p:strVal val="#ppt_x"/>
                                          </p:val>
                                        </p:tav>
                                      </p:tavLst>
                                    </p:anim>
                                    <p:animEffect transition="in" filter="wipe(right)">
                                      <p:cBhvr>
                                        <p:cTn id="44" dur="500"/>
                                        <p:tgtEl>
                                          <p:spTgt spid="4"/>
                                        </p:tgtEl>
                                      </p:cBhvr>
                                    </p:animEffect>
                                  </p:childTnLst>
                                </p:cTn>
                              </p:par>
                            </p:childTnLst>
                          </p:cTn>
                        </p:par>
                        <p:par>
                          <p:cTn id="45" fill="hold">
                            <p:stCondLst>
                              <p:cond delay="2000"/>
                            </p:stCondLst>
                            <p:childTnLst>
                              <p:par>
                                <p:cTn id="46" presetID="12" presetClass="entr" presetSubtype="8" fill="hold" grpId="0" nodeType="afterEffect">
                                  <p:stCondLst>
                                    <p:cond delay="0"/>
                                  </p:stCondLst>
                                  <p:childTnLst>
                                    <p:set>
                                      <p:cBhvr>
                                        <p:cTn id="47" dur="1" fill="hold">
                                          <p:stCondLst>
                                            <p:cond delay="0"/>
                                          </p:stCondLst>
                                        </p:cTn>
                                        <p:tgtEl>
                                          <p:spTgt spid="5"/>
                                        </p:tgtEl>
                                        <p:attrNameLst>
                                          <p:attrName>style.visibility</p:attrName>
                                        </p:attrNameLst>
                                      </p:cBhvr>
                                      <p:to>
                                        <p:strVal val="visible"/>
                                      </p:to>
                                    </p:set>
                                    <p:anim calcmode="lin" valueType="num">
                                      <p:cBhvr additive="base">
                                        <p:cTn id="48" dur="500"/>
                                        <p:tgtEl>
                                          <p:spTgt spid="5"/>
                                        </p:tgtEl>
                                        <p:attrNameLst>
                                          <p:attrName>ppt_x</p:attrName>
                                        </p:attrNameLst>
                                      </p:cBhvr>
                                      <p:tavLst>
                                        <p:tav tm="0">
                                          <p:val>
                                            <p:strVal val="#ppt_x-#ppt_w*1.125000"/>
                                          </p:val>
                                        </p:tav>
                                        <p:tav tm="100000">
                                          <p:val>
                                            <p:strVal val="#ppt_x"/>
                                          </p:val>
                                        </p:tav>
                                      </p:tavLst>
                                    </p:anim>
                                    <p:animEffect transition="in" filter="wipe(right)">
                                      <p:cBhvr>
                                        <p:cTn id="49" dur="500"/>
                                        <p:tgtEl>
                                          <p:spTgt spid="5"/>
                                        </p:tgtEl>
                                      </p:cBhvr>
                                    </p:animEffect>
                                  </p:childTnLst>
                                </p:cTn>
                              </p:par>
                              <p:par>
                                <p:cTn id="50" presetID="12" presetClass="entr" presetSubtype="8" fill="hold" grpId="0" nodeType="withEffect">
                                  <p:stCondLst>
                                    <p:cond delay="300"/>
                                  </p:stCondLst>
                                  <p:childTnLst>
                                    <p:set>
                                      <p:cBhvr>
                                        <p:cTn id="51" dur="1" fill="hold">
                                          <p:stCondLst>
                                            <p:cond delay="0"/>
                                          </p:stCondLst>
                                        </p:cTn>
                                        <p:tgtEl>
                                          <p:spTgt spid="8"/>
                                        </p:tgtEl>
                                        <p:attrNameLst>
                                          <p:attrName>style.visibility</p:attrName>
                                        </p:attrNameLst>
                                      </p:cBhvr>
                                      <p:to>
                                        <p:strVal val="visible"/>
                                      </p:to>
                                    </p:set>
                                    <p:anim calcmode="lin" valueType="num">
                                      <p:cBhvr additive="base">
                                        <p:cTn id="52" dur="500"/>
                                        <p:tgtEl>
                                          <p:spTgt spid="8"/>
                                        </p:tgtEl>
                                        <p:attrNameLst>
                                          <p:attrName>ppt_x</p:attrName>
                                        </p:attrNameLst>
                                      </p:cBhvr>
                                      <p:tavLst>
                                        <p:tav tm="0">
                                          <p:val>
                                            <p:strVal val="#ppt_x-#ppt_w*1.125000"/>
                                          </p:val>
                                        </p:tav>
                                        <p:tav tm="100000">
                                          <p:val>
                                            <p:strVal val="#ppt_x"/>
                                          </p:val>
                                        </p:tav>
                                      </p:tavLst>
                                    </p:anim>
                                    <p:animEffect transition="in" filter="wipe(right)">
                                      <p:cBhvr>
                                        <p:cTn id="53" dur="500"/>
                                        <p:tgtEl>
                                          <p:spTgt spid="8"/>
                                        </p:tgtEl>
                                      </p:cBhvr>
                                    </p:animEffect>
                                  </p:childTnLst>
                                </p:cTn>
                              </p:par>
                              <p:par>
                                <p:cTn id="54" presetID="12" presetClass="entr" presetSubtype="8" fill="hold" grpId="0" nodeType="withEffect">
                                  <p:stCondLst>
                                    <p:cond delay="300"/>
                                  </p:stCondLst>
                                  <p:childTnLst>
                                    <p:set>
                                      <p:cBhvr>
                                        <p:cTn id="55" dur="1" fill="hold">
                                          <p:stCondLst>
                                            <p:cond delay="0"/>
                                          </p:stCondLst>
                                        </p:cTn>
                                        <p:tgtEl>
                                          <p:spTgt spid="9"/>
                                        </p:tgtEl>
                                        <p:attrNameLst>
                                          <p:attrName>style.visibility</p:attrName>
                                        </p:attrNameLst>
                                      </p:cBhvr>
                                      <p:to>
                                        <p:strVal val="visible"/>
                                      </p:to>
                                    </p:set>
                                    <p:anim calcmode="lin" valueType="num">
                                      <p:cBhvr additive="base">
                                        <p:cTn id="56" dur="500"/>
                                        <p:tgtEl>
                                          <p:spTgt spid="9"/>
                                        </p:tgtEl>
                                        <p:attrNameLst>
                                          <p:attrName>ppt_x</p:attrName>
                                        </p:attrNameLst>
                                      </p:cBhvr>
                                      <p:tavLst>
                                        <p:tav tm="0">
                                          <p:val>
                                            <p:strVal val="#ppt_x-#ppt_w*1.125000"/>
                                          </p:val>
                                        </p:tav>
                                        <p:tav tm="100000">
                                          <p:val>
                                            <p:strVal val="#ppt_x"/>
                                          </p:val>
                                        </p:tav>
                                      </p:tavLst>
                                    </p:anim>
                                    <p:animEffect transition="in" filter="wipe(right)">
                                      <p:cBhvr>
                                        <p:cTn id="57" dur="500"/>
                                        <p:tgtEl>
                                          <p:spTgt spid="9"/>
                                        </p:tgtEl>
                                      </p:cBhvr>
                                    </p:animEffect>
                                  </p:childTnLst>
                                </p:cTn>
                              </p:par>
                              <p:par>
                                <p:cTn id="58" presetID="12" presetClass="entr" presetSubtype="8" fill="hold" grpId="0" nodeType="withEffect">
                                  <p:stCondLst>
                                    <p:cond delay="300"/>
                                  </p:stCondLst>
                                  <p:childTnLst>
                                    <p:set>
                                      <p:cBhvr>
                                        <p:cTn id="59" dur="1" fill="hold">
                                          <p:stCondLst>
                                            <p:cond delay="0"/>
                                          </p:stCondLst>
                                        </p:cTn>
                                        <p:tgtEl>
                                          <p:spTgt spid="10"/>
                                        </p:tgtEl>
                                        <p:attrNameLst>
                                          <p:attrName>style.visibility</p:attrName>
                                        </p:attrNameLst>
                                      </p:cBhvr>
                                      <p:to>
                                        <p:strVal val="visible"/>
                                      </p:to>
                                    </p:set>
                                    <p:anim calcmode="lin" valueType="num">
                                      <p:cBhvr additive="base">
                                        <p:cTn id="60" dur="500"/>
                                        <p:tgtEl>
                                          <p:spTgt spid="10"/>
                                        </p:tgtEl>
                                        <p:attrNameLst>
                                          <p:attrName>ppt_x</p:attrName>
                                        </p:attrNameLst>
                                      </p:cBhvr>
                                      <p:tavLst>
                                        <p:tav tm="0">
                                          <p:val>
                                            <p:strVal val="#ppt_x-#ppt_w*1.125000"/>
                                          </p:val>
                                        </p:tav>
                                        <p:tav tm="100000">
                                          <p:val>
                                            <p:strVal val="#ppt_x"/>
                                          </p:val>
                                        </p:tav>
                                      </p:tavLst>
                                    </p:anim>
                                    <p:animEffect transition="in" filter="wipe(right)">
                                      <p:cBhvr>
                                        <p:cTn id="61" dur="500"/>
                                        <p:tgtEl>
                                          <p:spTgt spid="10"/>
                                        </p:tgtEl>
                                      </p:cBhvr>
                                    </p:animEffect>
                                  </p:childTnLst>
                                </p:cTn>
                              </p:par>
                            </p:childTnLst>
                          </p:cTn>
                        </p:par>
                        <p:par>
                          <p:cTn id="62" fill="hold">
                            <p:stCondLst>
                              <p:cond delay="2500"/>
                            </p:stCondLst>
                            <p:childTnLst>
                              <p:par>
                                <p:cTn id="63" presetID="12" presetClass="entr" presetSubtype="8" fill="hold" grpId="0" nodeType="afterEffect">
                                  <p:stCondLst>
                                    <p:cond delay="0"/>
                                  </p:stCondLst>
                                  <p:childTnLst>
                                    <p:set>
                                      <p:cBhvr>
                                        <p:cTn id="64" dur="1" fill="hold">
                                          <p:stCondLst>
                                            <p:cond delay="0"/>
                                          </p:stCondLst>
                                        </p:cTn>
                                        <p:tgtEl>
                                          <p:spTgt spid="11"/>
                                        </p:tgtEl>
                                        <p:attrNameLst>
                                          <p:attrName>style.visibility</p:attrName>
                                        </p:attrNameLst>
                                      </p:cBhvr>
                                      <p:to>
                                        <p:strVal val="visible"/>
                                      </p:to>
                                    </p:set>
                                    <p:anim calcmode="lin" valueType="num">
                                      <p:cBhvr additive="base">
                                        <p:cTn id="65" dur="500"/>
                                        <p:tgtEl>
                                          <p:spTgt spid="11"/>
                                        </p:tgtEl>
                                        <p:attrNameLst>
                                          <p:attrName>ppt_x</p:attrName>
                                        </p:attrNameLst>
                                      </p:cBhvr>
                                      <p:tavLst>
                                        <p:tav tm="0">
                                          <p:val>
                                            <p:strVal val="#ppt_x-#ppt_w*1.125000"/>
                                          </p:val>
                                        </p:tav>
                                        <p:tav tm="100000">
                                          <p:val>
                                            <p:strVal val="#ppt_x"/>
                                          </p:val>
                                        </p:tav>
                                      </p:tavLst>
                                    </p:anim>
                                    <p:animEffect transition="in" filter="wipe(right)">
                                      <p:cBhvr>
                                        <p:cTn id="66" dur="500"/>
                                        <p:tgtEl>
                                          <p:spTgt spid="11"/>
                                        </p:tgtEl>
                                      </p:cBhvr>
                                    </p:animEffect>
                                  </p:childTnLst>
                                </p:cTn>
                              </p:par>
                            </p:childTnLst>
                          </p:cTn>
                        </p:par>
                        <p:par>
                          <p:cTn id="67" fill="hold">
                            <p:stCondLst>
                              <p:cond delay="3000"/>
                            </p:stCondLst>
                            <p:childTnLst>
                              <p:par>
                                <p:cTn id="68" presetID="12" presetClass="entr" presetSubtype="8" fill="hold" grpId="0" nodeType="afterEffect">
                                  <p:stCondLst>
                                    <p:cond delay="0"/>
                                  </p:stCondLst>
                                  <p:childTnLst>
                                    <p:set>
                                      <p:cBhvr>
                                        <p:cTn id="69" dur="1" fill="hold">
                                          <p:stCondLst>
                                            <p:cond delay="0"/>
                                          </p:stCondLst>
                                        </p:cTn>
                                        <p:tgtEl>
                                          <p:spTgt spid="13"/>
                                        </p:tgtEl>
                                        <p:attrNameLst>
                                          <p:attrName>style.visibility</p:attrName>
                                        </p:attrNameLst>
                                      </p:cBhvr>
                                      <p:to>
                                        <p:strVal val="visible"/>
                                      </p:to>
                                    </p:set>
                                    <p:anim calcmode="lin" valueType="num">
                                      <p:cBhvr additive="base">
                                        <p:cTn id="70" dur="500"/>
                                        <p:tgtEl>
                                          <p:spTgt spid="13"/>
                                        </p:tgtEl>
                                        <p:attrNameLst>
                                          <p:attrName>ppt_x</p:attrName>
                                        </p:attrNameLst>
                                      </p:cBhvr>
                                      <p:tavLst>
                                        <p:tav tm="0">
                                          <p:val>
                                            <p:strVal val="#ppt_x-#ppt_w*1.125000"/>
                                          </p:val>
                                        </p:tav>
                                        <p:tav tm="100000">
                                          <p:val>
                                            <p:strVal val="#ppt_x"/>
                                          </p:val>
                                        </p:tav>
                                      </p:tavLst>
                                    </p:anim>
                                    <p:animEffect transition="in" filter="wipe(right)">
                                      <p:cBhvr>
                                        <p:cTn id="71" dur="500"/>
                                        <p:tgtEl>
                                          <p:spTgt spid="13"/>
                                        </p:tgtEl>
                                      </p:cBhvr>
                                    </p:animEffect>
                                  </p:childTnLst>
                                </p:cTn>
                              </p:par>
                            </p:childTnLst>
                          </p:cTn>
                        </p:par>
                        <p:par>
                          <p:cTn id="72" fill="hold">
                            <p:stCondLst>
                              <p:cond delay="3500"/>
                            </p:stCondLst>
                            <p:childTnLst>
                              <p:par>
                                <p:cTn id="73" presetID="12" presetClass="entr" presetSubtype="8" fill="hold" grpId="0" nodeType="afterEffect">
                                  <p:stCondLst>
                                    <p:cond delay="0"/>
                                  </p:stCondLst>
                                  <p:childTnLst>
                                    <p:set>
                                      <p:cBhvr>
                                        <p:cTn id="74" dur="1" fill="hold">
                                          <p:stCondLst>
                                            <p:cond delay="0"/>
                                          </p:stCondLst>
                                        </p:cTn>
                                        <p:tgtEl>
                                          <p:spTgt spid="14"/>
                                        </p:tgtEl>
                                        <p:attrNameLst>
                                          <p:attrName>style.visibility</p:attrName>
                                        </p:attrNameLst>
                                      </p:cBhvr>
                                      <p:to>
                                        <p:strVal val="visible"/>
                                      </p:to>
                                    </p:set>
                                    <p:anim calcmode="lin" valueType="num">
                                      <p:cBhvr additive="base">
                                        <p:cTn id="75" dur="500"/>
                                        <p:tgtEl>
                                          <p:spTgt spid="14"/>
                                        </p:tgtEl>
                                        <p:attrNameLst>
                                          <p:attrName>ppt_x</p:attrName>
                                        </p:attrNameLst>
                                      </p:cBhvr>
                                      <p:tavLst>
                                        <p:tav tm="0">
                                          <p:val>
                                            <p:strVal val="#ppt_x-#ppt_w*1.125000"/>
                                          </p:val>
                                        </p:tav>
                                        <p:tav tm="100000">
                                          <p:val>
                                            <p:strVal val="#ppt_x"/>
                                          </p:val>
                                        </p:tav>
                                      </p:tavLst>
                                    </p:anim>
                                    <p:animEffect transition="in" filter="wipe(right)">
                                      <p:cBhvr>
                                        <p:cTn id="7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p:bldP spid="28" grpId="0"/>
      <p:bldP spid="30" grpId="0" animBg="1"/>
      <p:bldP spid="3" grpId="0"/>
      <p:bldP spid="4" grpId="0" animBg="1"/>
      <p:bldP spid="5" grpId="0" animBg="1"/>
      <p:bldP spid="8" grpId="0"/>
      <p:bldP spid="9" grpId="0"/>
      <p:bldP spid="10" grpId="0"/>
      <p:bldP spid="11" grpId="0" animBg="1"/>
      <p:bldP spid="13" grpId="0" animBg="1"/>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63023" y="525251"/>
            <a:ext cx="6204202" cy="646331"/>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找出测试用例中所有的</a:t>
            </a:r>
            <a:r>
              <a:rPr lang="en-US" altLang="zh-CN" sz="3600" dirty="0">
                <a:solidFill>
                  <a:schemeClr val="accent2">
                    <a:lumMod val="75000"/>
                  </a:schemeClr>
                </a:solidFill>
                <a:latin typeface="华文楷体" panose="02010600040101010101" pitchFamily="2" charset="-122"/>
                <a:ea typeface="华文楷体" panose="02010600040101010101" pitchFamily="2" charset="-122"/>
              </a:rPr>
              <a:t>SCC</a:t>
            </a:r>
            <a:endParaRPr lang="zh-CN" altLang="en-US" sz="3600" dirty="0">
              <a:solidFill>
                <a:schemeClr val="accent2">
                  <a:lumMod val="75000"/>
                </a:schemeClr>
              </a:solidFill>
              <a:latin typeface="华文楷体" panose="02010600040101010101" pitchFamily="2" charset="-122"/>
              <a:ea typeface="华文楷体" panose="02010600040101010101" pitchFamily="2" charset="-122"/>
            </a:endParaRPr>
          </a:p>
        </p:txBody>
      </p:sp>
      <p:grpSp>
        <p:nvGrpSpPr>
          <p:cNvPr id="41" name="组合 40"/>
          <p:cNvGrpSpPr/>
          <p:nvPr/>
        </p:nvGrpSpPr>
        <p:grpSpPr>
          <a:xfrm>
            <a:off x="184394" y="257859"/>
            <a:ext cx="2059940" cy="1616710"/>
            <a:chOff x="4272487" y="985295"/>
            <a:chExt cx="53024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Q1</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pic>
        <p:nvPicPr>
          <p:cNvPr id="7" name="内容占位符 4"/>
          <p:cNvPicPr>
            <a:picLocks noChangeAspect="1"/>
          </p:cNvPicPr>
          <p:nvPr/>
        </p:nvPicPr>
        <p:blipFill>
          <a:blip r:embed="rId5"/>
          <a:stretch>
            <a:fillRect/>
          </a:stretch>
        </p:blipFill>
        <p:spPr>
          <a:xfrm>
            <a:off x="2760344" y="1115387"/>
            <a:ext cx="4008317" cy="2000295"/>
          </a:xfrm>
          <a:prstGeom prst="rect">
            <a:avLst/>
          </a:prstGeom>
        </p:spPr>
      </p:pic>
      <p:pic>
        <p:nvPicPr>
          <p:cNvPr id="16" name="图片 15"/>
          <p:cNvPicPr>
            <a:picLocks noChangeAspect="1"/>
          </p:cNvPicPr>
          <p:nvPr/>
        </p:nvPicPr>
        <p:blipFill>
          <a:blip r:embed="rId6"/>
          <a:stretch>
            <a:fillRect/>
          </a:stretch>
        </p:blipFill>
        <p:spPr>
          <a:xfrm>
            <a:off x="2214971" y="3169266"/>
            <a:ext cx="5950563" cy="1257622"/>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06327" y="1694587"/>
            <a:ext cx="4705877" cy="1754326"/>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判断环路是否振荡，若振荡给出必须的震荡条件</a:t>
            </a:r>
          </a:p>
        </p:txBody>
      </p:sp>
      <p:grpSp>
        <p:nvGrpSpPr>
          <p:cNvPr id="41" name="组合 40"/>
          <p:cNvGrpSpPr/>
          <p:nvPr/>
        </p:nvGrpSpPr>
        <p:grpSpPr>
          <a:xfrm>
            <a:off x="1520825" y="1622425"/>
            <a:ext cx="2059940" cy="1616710"/>
            <a:chOff x="4272487" y="985295"/>
            <a:chExt cx="53024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374613" y="1074380"/>
              <a:ext cx="39803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Q2/3</a:t>
              </a:r>
            </a:p>
          </p:txBody>
        </p:sp>
      </p:grpSp>
      <p:pic>
        <p:nvPicPr>
          <p:cNvPr id="6" name="图片 5" descr="11"/>
          <p:cNvPicPr>
            <a:picLocks noChangeAspect="1"/>
          </p:cNvPicPr>
          <p:nvPr/>
        </p:nvPicPr>
        <p:blipFill>
          <a:blip r:embed="rId3"/>
          <a:srcRect l="71319" t="21332"/>
          <a:stretch>
            <a:fillRect/>
          </a:stretch>
        </p:blipFill>
        <p:spPr>
          <a:xfrm>
            <a:off x="5811168" y="2666666"/>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4337" y="420268"/>
            <a:ext cx="6527261" cy="1200329"/>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判断环路是否振荡，若振荡给出必须的震荡条件</a:t>
            </a:r>
          </a:p>
        </p:txBody>
      </p:sp>
      <p:grpSp>
        <p:nvGrpSpPr>
          <p:cNvPr id="41" name="组合 40"/>
          <p:cNvGrpSpPr/>
          <p:nvPr/>
        </p:nvGrpSpPr>
        <p:grpSpPr>
          <a:xfrm>
            <a:off x="184397" y="257859"/>
            <a:ext cx="2089271" cy="1616710"/>
            <a:chOff x="4272487" y="985295"/>
            <a:chExt cx="53779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389643" y="1074380"/>
              <a:ext cx="42064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Q2/3</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
        <p:nvSpPr>
          <p:cNvPr id="3" name="内容占位符 2"/>
          <p:cNvSpPr txBox="1"/>
          <p:nvPr/>
        </p:nvSpPr>
        <p:spPr>
          <a:xfrm>
            <a:off x="2677330" y="1591534"/>
            <a:ext cx="6466670" cy="2382121"/>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思源黑体 CN Normal" panose="020B0400000000000000" charset="-122"/>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思源黑体 CN Normal" panose="020B0400000000000000" charset="-122"/>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思源黑体 CN Normal" panose="020B0400000000000000" charset="-122"/>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对于每个</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SCC</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，首先用</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Johnson</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算法（一种</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DFS</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）判断出有多少环路，并标记每个门位于哪些环路之中；</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根据每个</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SCC</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环路的多少，进行分类讨论。</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单环、双环、三环</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4337" y="420268"/>
            <a:ext cx="6527261" cy="1200329"/>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判断环路是否振荡，若振荡给出必须的震荡条件</a:t>
            </a:r>
          </a:p>
        </p:txBody>
      </p:sp>
      <p:grpSp>
        <p:nvGrpSpPr>
          <p:cNvPr id="41" name="组合 40"/>
          <p:cNvGrpSpPr/>
          <p:nvPr/>
        </p:nvGrpSpPr>
        <p:grpSpPr>
          <a:xfrm>
            <a:off x="184397" y="257859"/>
            <a:ext cx="2089271" cy="1616710"/>
            <a:chOff x="4272487" y="985295"/>
            <a:chExt cx="53779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389643" y="1074380"/>
              <a:ext cx="42064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Q2/3</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sp>
        <p:nvSpPr>
          <p:cNvPr id="4" name="内容占位符 2"/>
          <p:cNvSpPr txBox="1"/>
          <p:nvPr/>
        </p:nvSpPr>
        <p:spPr>
          <a:xfrm>
            <a:off x="2601311" y="1664346"/>
            <a:ext cx="6811137" cy="2236497"/>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思源黑体 CN Normal" panose="020B0400000000000000" charset="-122"/>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思源黑体 CN Normal" panose="020B0400000000000000" charset="-122"/>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思源黑体 CN Normal" panose="020B0400000000000000" charset="-122"/>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1</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）环内奇数个非（</a:t>
            </a:r>
            <a:r>
              <a:rPr lang="en-US" altLang="zh-CN" sz="2000" dirty="0" err="1">
                <a:solidFill>
                  <a:schemeClr val="accent2">
                    <a:lumMod val="75000"/>
                  </a:schemeClr>
                </a:solidFill>
                <a:latin typeface="华文楷体" panose="02010600040101010101" pitchFamily="2" charset="-122"/>
                <a:ea typeface="华文楷体" panose="02010600040101010101" pitchFamily="2" charset="-122"/>
              </a:rPr>
              <a:t>nand</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not</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）能起振；</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2</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）起振条件：环内的与门、非门、与非门不能锁定；</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与门：目标振荡环外的输入端为</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1</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与非门：目标振荡环外的输入端为</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1</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a:t>
            </a:r>
            <a:endParaRPr lang="en-US" altLang="zh-CN" sz="2000" dirty="0">
              <a:solidFill>
                <a:schemeClr val="accent2">
                  <a:lumMod val="75000"/>
                </a:schemeClr>
              </a:solidFill>
              <a:latin typeface="华文楷体" panose="02010600040101010101" pitchFamily="2" charset="-122"/>
              <a:ea typeface="华文楷体" panose="02010600040101010101" pitchFamily="2" charset="-122"/>
            </a:endParaRPr>
          </a:p>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或门：目标振荡环外的输入端为</a:t>
            </a:r>
            <a:r>
              <a:rPr lang="en-US" altLang="zh-CN" sz="2000" dirty="0">
                <a:solidFill>
                  <a:schemeClr val="accent2">
                    <a:lumMod val="75000"/>
                  </a:schemeClr>
                </a:solidFill>
                <a:latin typeface="华文楷体" panose="02010600040101010101" pitchFamily="2" charset="-122"/>
                <a:ea typeface="华文楷体" panose="02010600040101010101" pitchFamily="2" charset="-122"/>
              </a:rPr>
              <a:t>0</a:t>
            </a:r>
            <a:r>
              <a:rPr lang="zh-CN" altLang="en-US" sz="2000" dirty="0">
                <a:solidFill>
                  <a:schemeClr val="accent2">
                    <a:lumMod val="75000"/>
                  </a:schemeClr>
                </a:solidFill>
                <a:latin typeface="华文楷体" panose="02010600040101010101" pitchFamily="2" charset="-122"/>
                <a:ea typeface="华文楷体" panose="02010600040101010101" pitchFamily="2" charset="-122"/>
              </a:rPr>
              <a:t>；</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2" end="2"/>
                                            </p:txEl>
                                          </p:spTgt>
                                        </p:tgtEl>
                                        <p:attrNameLst>
                                          <p:attrName>style.visibility</p:attrName>
                                        </p:attrNameLst>
                                      </p:cBhvr>
                                      <p:to>
                                        <p:strVal val="visible"/>
                                      </p:to>
                                    </p:set>
                                    <p:animEffect transition="in" filter="fade">
                                      <p:cBhvr>
                                        <p:cTn id="28" dur="10"/>
                                        <p:tgtEl>
                                          <p:spTgt spid="4">
                                            <p:txEl>
                                              <p:pRg st="2" end="2"/>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3" end="3"/>
                                            </p:txEl>
                                          </p:spTgt>
                                        </p:tgtEl>
                                        <p:attrNameLst>
                                          <p:attrName>style.visibility</p:attrName>
                                        </p:attrNameLst>
                                      </p:cBhvr>
                                      <p:to>
                                        <p:strVal val="visible"/>
                                      </p:to>
                                    </p:set>
                                    <p:animEffect transition="in" filter="fade">
                                      <p:cBhvr>
                                        <p:cTn id="31" dur="10"/>
                                        <p:tgtEl>
                                          <p:spTgt spid="4">
                                            <p:txEl>
                                              <p:pRg st="3" end="3"/>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4">
                                            <p:txEl>
                                              <p:pRg st="4" end="4"/>
                                            </p:txEl>
                                          </p:spTgt>
                                        </p:tgtEl>
                                        <p:attrNameLst>
                                          <p:attrName>style.visibility</p:attrName>
                                        </p:attrNameLst>
                                      </p:cBhvr>
                                      <p:to>
                                        <p:strVal val="visible"/>
                                      </p:to>
                                    </p:set>
                                    <p:animEffect transition="in" filter="fade">
                                      <p:cBhvr>
                                        <p:cTn id="34" dur="1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4337" y="420268"/>
            <a:ext cx="6527261" cy="646331"/>
          </a:xfrm>
          <a:prstGeom prst="rect">
            <a:avLst/>
          </a:prstGeom>
          <a:noFill/>
        </p:spPr>
        <p:txBody>
          <a:bodyPr wrap="square" rtlCol="0">
            <a:spAutoFit/>
          </a:bodyPr>
          <a:lstStyle/>
          <a:p>
            <a:pPr algn="ctr"/>
            <a:r>
              <a:rPr lang="zh-CN" altLang="en-US" sz="3600" dirty="0">
                <a:solidFill>
                  <a:schemeClr val="accent2">
                    <a:lumMod val="75000"/>
                  </a:schemeClr>
                </a:solidFill>
                <a:latin typeface="华文楷体" panose="02010600040101010101" pitchFamily="2" charset="-122"/>
                <a:ea typeface="华文楷体" panose="02010600040101010101" pitchFamily="2" charset="-122"/>
              </a:rPr>
              <a:t>单环情况</a:t>
            </a:r>
          </a:p>
        </p:txBody>
      </p:sp>
      <p:grpSp>
        <p:nvGrpSpPr>
          <p:cNvPr id="41" name="组合 40"/>
          <p:cNvGrpSpPr/>
          <p:nvPr/>
        </p:nvGrpSpPr>
        <p:grpSpPr>
          <a:xfrm>
            <a:off x="184397" y="257859"/>
            <a:ext cx="2089271" cy="1616710"/>
            <a:chOff x="4272487" y="985295"/>
            <a:chExt cx="53779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389643" y="1074380"/>
              <a:ext cx="420643" cy="194168"/>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Q2/3</a:t>
              </a:r>
            </a:p>
          </p:txBody>
        </p:sp>
      </p:grpSp>
      <p:pic>
        <p:nvPicPr>
          <p:cNvPr id="6" name="图片 5" descr="11"/>
          <p:cNvPicPr>
            <a:picLocks noChangeAspect="1"/>
          </p:cNvPicPr>
          <p:nvPr/>
        </p:nvPicPr>
        <p:blipFill>
          <a:blip r:embed="rId3"/>
          <a:srcRect l="71319" t="21332"/>
          <a:stretch>
            <a:fillRect/>
          </a:stretch>
        </p:blipFill>
        <p:spPr>
          <a:xfrm>
            <a:off x="5811168" y="2616332"/>
            <a:ext cx="3347437" cy="2523358"/>
          </a:xfrm>
          <a:prstGeom prst="rect">
            <a:avLst/>
          </a:prstGeom>
          <a:effectLst/>
        </p:spPr>
      </p:pic>
      <p:pic>
        <p:nvPicPr>
          <p:cNvPr id="12" name="图片 11" descr="12"/>
          <p:cNvPicPr>
            <a:picLocks noChangeAspect="1"/>
          </p:cNvPicPr>
          <p:nvPr/>
        </p:nvPicPr>
        <p:blipFill>
          <a:blip r:embed="rId4"/>
          <a:stretch>
            <a:fillRect/>
          </a:stretch>
        </p:blipFill>
        <p:spPr>
          <a:xfrm>
            <a:off x="15875" y="3690620"/>
            <a:ext cx="2744470" cy="1454785"/>
          </a:xfrm>
          <a:prstGeom prst="rect">
            <a:avLst/>
          </a:prstGeom>
        </p:spPr>
      </p:pic>
      <p:pic>
        <p:nvPicPr>
          <p:cNvPr id="3" name="内容占位符 4"/>
          <p:cNvPicPr>
            <a:picLocks noChangeAspect="1"/>
          </p:cNvPicPr>
          <p:nvPr/>
        </p:nvPicPr>
        <p:blipFill>
          <a:blip r:embed="rId5"/>
          <a:stretch>
            <a:fillRect/>
          </a:stretch>
        </p:blipFill>
        <p:spPr>
          <a:xfrm>
            <a:off x="1888683" y="1537978"/>
            <a:ext cx="2412856" cy="2340033"/>
          </a:xfrm>
          <a:prstGeom prst="rect">
            <a:avLst/>
          </a:prstGeom>
        </p:spPr>
      </p:pic>
      <p:sp>
        <p:nvSpPr>
          <p:cNvPr id="5" name="文本框 4"/>
          <p:cNvSpPr txBox="1"/>
          <p:nvPr/>
        </p:nvSpPr>
        <p:spPr>
          <a:xfrm>
            <a:off x="4572000" y="1424278"/>
            <a:ext cx="1571105" cy="400110"/>
          </a:xfrm>
          <a:prstGeom prst="rect">
            <a:avLst/>
          </a:prstGeom>
          <a:noFill/>
        </p:spPr>
        <p:txBody>
          <a:bodyPr wrap="square" rtlCol="0">
            <a:spAutoFit/>
          </a:bodyPr>
          <a:lstStyle/>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不震荡的环：</a:t>
            </a:r>
          </a:p>
        </p:txBody>
      </p:sp>
      <p:pic>
        <p:nvPicPr>
          <p:cNvPr id="7" name="图片 6"/>
          <p:cNvPicPr>
            <a:picLocks noChangeAspect="1"/>
          </p:cNvPicPr>
          <p:nvPr/>
        </p:nvPicPr>
        <p:blipFill>
          <a:blip r:embed="rId6"/>
          <a:stretch>
            <a:fillRect/>
          </a:stretch>
        </p:blipFill>
        <p:spPr>
          <a:xfrm>
            <a:off x="4572000" y="1793610"/>
            <a:ext cx="4034081" cy="559103"/>
          </a:xfrm>
          <a:prstGeom prst="rect">
            <a:avLst/>
          </a:prstGeom>
        </p:spPr>
      </p:pic>
      <p:sp>
        <p:nvSpPr>
          <p:cNvPr id="8" name="文本框 7"/>
          <p:cNvSpPr txBox="1"/>
          <p:nvPr/>
        </p:nvSpPr>
        <p:spPr>
          <a:xfrm>
            <a:off x="4572000" y="2410811"/>
            <a:ext cx="3450446" cy="400110"/>
          </a:xfrm>
          <a:prstGeom prst="rect">
            <a:avLst/>
          </a:prstGeom>
          <a:noFill/>
        </p:spPr>
        <p:txBody>
          <a:bodyPr wrap="square" rtlCol="0">
            <a:spAutoFit/>
          </a:bodyPr>
          <a:lstStyle/>
          <a:p>
            <a:r>
              <a:rPr lang="zh-CN" altLang="en-US" sz="2000" dirty="0">
                <a:solidFill>
                  <a:schemeClr val="accent2">
                    <a:lumMod val="75000"/>
                  </a:schemeClr>
                </a:solidFill>
                <a:latin typeface="华文楷体" panose="02010600040101010101" pitchFamily="2" charset="-122"/>
                <a:ea typeface="华文楷体" panose="02010600040101010101" pitchFamily="2" charset="-122"/>
              </a:rPr>
              <a:t>震荡的环及必要条件：</a:t>
            </a:r>
          </a:p>
        </p:txBody>
      </p:sp>
      <p:pic>
        <p:nvPicPr>
          <p:cNvPr id="9" name="图片 8"/>
          <p:cNvPicPr>
            <a:picLocks noChangeAspect="1"/>
          </p:cNvPicPr>
          <p:nvPr/>
        </p:nvPicPr>
        <p:blipFill>
          <a:blip r:embed="rId7"/>
          <a:stretch>
            <a:fillRect/>
          </a:stretch>
        </p:blipFill>
        <p:spPr>
          <a:xfrm>
            <a:off x="4572000" y="2838241"/>
            <a:ext cx="3873631" cy="70094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par>
                                <p:cTn id="16" presetID="20" presetClass="entr" presetSubtype="0" fill="hold"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wedge">
                                      <p:cBhvr>
                                        <p:cTn id="18" dur="2000"/>
                                        <p:tgtEl>
                                          <p:spTgt spid="6"/>
                                        </p:tgtEl>
                                      </p:cBhvr>
                                    </p:animEffect>
                                  </p:childTnLst>
                                </p:cTn>
                              </p:par>
                              <p:par>
                                <p:cTn id="19" presetID="42"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简约实用毕业论文答辩动态PPT模板"/>
  <p:tag name="KSO_WM_DOC_GUID" val="{b60618a0-2922-4db3-9ff6-689f9a7529f1}"/>
  <p:tag name="KSO_WPP_MARK_KEY" val="a46ae563-670e-469e-badc-5eef90712b66"/>
  <p:tag name="COMMONDATA" val="eyJoZGlkIjoiNzM4ZTk1NmVhM2ZkYzA4ODg5NzNkYjY4YmE4MTdkNjAifQ=="/>
</p:tagLst>
</file>

<file path=ppt/tags/tag2.xml><?xml version="1.0" encoding="utf-8"?>
<p:tagLst xmlns:a="http://schemas.openxmlformats.org/drawingml/2006/main" xmlns:r="http://schemas.openxmlformats.org/officeDocument/2006/relationships" xmlns:p="http://schemas.openxmlformats.org/presentationml/2006/main">
  <p:tag name="SELECTED" val="True"/>
</p:tagLst>
</file>

<file path=ppt/theme/theme1.xml><?xml version="1.0" encoding="utf-8"?>
<a:theme xmlns:a="http://schemas.openxmlformats.org/drawingml/2006/main" name="111">
  <a:themeElements>
    <a:clrScheme name="自定义 34">
      <a:dk1>
        <a:sysClr val="windowText" lastClr="000000"/>
      </a:dk1>
      <a:lt1>
        <a:sysClr val="window" lastClr="FFFFFF"/>
      </a:lt1>
      <a:dk2>
        <a:srgbClr val="1F497D"/>
      </a:dk2>
      <a:lt2>
        <a:srgbClr val="EEECE1"/>
      </a:lt2>
      <a:accent1>
        <a:srgbClr val="4F81BD"/>
      </a:accent1>
      <a:accent2>
        <a:srgbClr val="4F81BD"/>
      </a:accent2>
      <a:accent3>
        <a:srgbClr val="9BBB59"/>
      </a:accent3>
      <a:accent4>
        <a:srgbClr val="8064A2"/>
      </a:accent4>
      <a:accent5>
        <a:srgbClr val="4BACC6"/>
      </a:accent5>
      <a:accent6>
        <a:srgbClr val="F79646"/>
      </a:accent6>
      <a:hlink>
        <a:srgbClr val="0000FF"/>
      </a:hlink>
      <a:folHlink>
        <a:srgbClr val="800080"/>
      </a:folHlink>
    </a:clrScheme>
    <a:fontScheme name="自定义 5">
      <a:majorFont>
        <a:latin typeface="Franklin Gothic Medium"/>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TotalTime>
  <Words>1096</Words>
  <Application>Microsoft Office PowerPoint</Application>
  <PresentationFormat>全屏显示(16:9)</PresentationFormat>
  <Paragraphs>154</Paragraphs>
  <Slides>25</Slides>
  <Notes>22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25</vt:i4>
      </vt:variant>
    </vt:vector>
  </HeadingPairs>
  <TitlesOfParts>
    <vt:vector size="31" baseType="lpstr">
      <vt:lpstr>思源黑体 CN Normal</vt:lpstr>
      <vt:lpstr>Arial</vt:lpstr>
      <vt:lpstr>Franklin Gothic Medium</vt:lpstr>
      <vt:lpstr>Calibri</vt:lpstr>
      <vt:lpstr>华文楷体</vt:lpstr>
      <vt:lpstr>111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www.microsoft.com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简约实用毕业论文答辩动态PPT模板</dc:title>
  <dc:subject>12sc.taobao.com</dc:subject>
  <dc:creator>清风素材;User</dc:creator>
  <cp:keywords>12sc.taobao.com</cp:keywords>
  <dc:description>12sc.taobao.com</dc:description>
  <cp:lastModifiedBy>伟博</cp:lastModifiedBy>
  <cp:revision>186</cp:revision>
  <dcterms:created xsi:type="dcterms:W3CDTF">2015-01-23T04:02:00Z</dcterms:created>
  <dcterms:modified xsi:type="dcterms:W3CDTF">2025-01-11T07:19:24Z</dcterms:modified>
  <cp:category>12sc.taobao.com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2052-12.1.0.19302</vt:lpwstr>
  </property>
  <property fmtid="{D5CDD505-2E9C-101B-9397-08002B2CF9AE}" pid="3" name="ICV">
    <vt:lpwstr>96A351AE3A7C45E393596DE64CAF602B_13</vt:lpwstr>
  </property>
</Properties>
</file>

<file path=docProps/thumbnail.jpeg>
</file>